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2.xml" ContentType="application/vnd.openxmlformats-officedocument.presentationml.tags+xml"/>
  <Override PartName="/ppt/notesSlides/notesSlide17.xml" ContentType="application/vnd.openxmlformats-officedocument.presentationml.notesSlide+xml"/>
  <Override PartName="/ppt/tags/tag13.xml" ContentType="application/vnd.openxmlformats-officedocument.presentationml.tags+xml"/>
  <Override PartName="/ppt/notesSlides/notesSlide18.xml" ContentType="application/vnd.openxmlformats-officedocument.presentationml.notesSlide+xml"/>
  <Override PartName="/ppt/tags/tag1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72" r:id="rId2"/>
    <p:sldId id="341" r:id="rId3"/>
    <p:sldId id="280" r:id="rId4"/>
    <p:sldId id="314" r:id="rId5"/>
    <p:sldId id="328" r:id="rId6"/>
    <p:sldId id="339" r:id="rId7"/>
    <p:sldId id="332" r:id="rId8"/>
    <p:sldId id="333" r:id="rId9"/>
    <p:sldId id="335" r:id="rId10"/>
    <p:sldId id="336" r:id="rId11"/>
    <p:sldId id="337" r:id="rId12"/>
    <p:sldId id="338" r:id="rId13"/>
    <p:sldId id="320" r:id="rId14"/>
    <p:sldId id="324" r:id="rId15"/>
    <p:sldId id="329" r:id="rId16"/>
    <p:sldId id="342" r:id="rId17"/>
    <p:sldId id="319" r:id="rId18"/>
    <p:sldId id="327" r:id="rId19"/>
    <p:sldId id="343" r:id="rId20"/>
    <p:sldId id="340" r:id="rId21"/>
  </p:sldIdLst>
  <p:sldSz cx="12192000" cy="6858000"/>
  <p:notesSz cx="6797675" cy="9928225"/>
  <p:defaultTextStyle>
    <a:defPPr rtl="0">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22" autoAdjust="0"/>
    <p:restoredTop sz="62621" autoAdjust="0"/>
  </p:normalViewPr>
  <p:slideViewPr>
    <p:cSldViewPr snapToGrid="0">
      <p:cViewPr varScale="1">
        <p:scale>
          <a:sx n="43" d="100"/>
          <a:sy n="43" d="100"/>
        </p:scale>
        <p:origin x="1904" y="48"/>
      </p:cViewPr>
      <p:guideLst>
        <p:guide orient="horz" pos="2160"/>
        <p:guide pos="3840"/>
      </p:guideLst>
    </p:cSldViewPr>
  </p:slideViewPr>
  <p:outlineViewPr>
    <p:cViewPr>
      <p:scale>
        <a:sx n="33" d="100"/>
        <a:sy n="33" d="100"/>
      </p:scale>
      <p:origin x="0" y="-773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0" d="100"/>
          <a:sy n="100" d="100"/>
        </p:scale>
        <p:origin x="280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dirty="0">
              <a:latin typeface="微軟正黑體" panose="020B0604030504040204" pitchFamily="34" charset="-120"/>
              <a:ea typeface="微軟正黑體" panose="020B0604030504040204" pitchFamily="34" charset="-120"/>
            </a:endParaRPr>
          </a:p>
        </p:txBody>
      </p:sp>
      <p:sp>
        <p:nvSpPr>
          <p:cNvPr id="3" name="日期版面配置區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EFC3C03C-F128-4D77-8177-A57732A67E39}" type="datetime2">
              <a:rPr lang="zh-TW" altLang="en-US" smtClean="0">
                <a:latin typeface="微軟正黑體" panose="020B0604030504040204" pitchFamily="34" charset="-120"/>
                <a:ea typeface="微軟正黑體" panose="020B0604030504040204" pitchFamily="34" charset="-120"/>
              </a:rPr>
              <a:pPr/>
              <a:t>2021年6月22日</a:t>
            </a:fld>
            <a:endParaRPr lang="zh-TW" altLang="en-US"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dirty="0">
              <a:latin typeface="微軟正黑體" panose="020B0604030504040204" pitchFamily="34" charset="-120"/>
              <a:ea typeface="微軟正黑體" panose="020B0604030504040204" pitchFamily="34" charset="-120"/>
            </a:endParaRPr>
          </a:p>
        </p:txBody>
      </p:sp>
      <p:sp>
        <p:nvSpPr>
          <p:cNvPr id="5" name="投影片編號版面配置區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D385ACC1-7210-4F0A-BEEB-8EC885077F20}" type="slidenum">
              <a:rPr lang="en-US" altLang="zh-TW" smtClean="0">
                <a:latin typeface="微軟正黑體" panose="020B0604030504040204" pitchFamily="34" charset="-120"/>
                <a:ea typeface="微軟正黑體" panose="020B0604030504040204" pitchFamily="34" charset="-120"/>
              </a:rPr>
              <a:pPr/>
              <a:t>‹#›</a:t>
            </a:fld>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7065322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atin typeface="微軟正黑體" panose="020B0604030504040204" pitchFamily="34" charset="-120"/>
                <a:ea typeface="微軟正黑體" panose="020B0604030504040204" pitchFamily="34" charset="-120"/>
              </a:defRPr>
            </a:lvl1pPr>
          </a:lstStyle>
          <a:p>
            <a:endParaRPr lang="zh-TW" altLang="en-US" noProof="0" dirty="0"/>
          </a:p>
        </p:txBody>
      </p:sp>
      <p:sp>
        <p:nvSpPr>
          <p:cNvPr id="3" name="日期預留位置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atin typeface="微軟正黑體" panose="020B0604030504040204" pitchFamily="34" charset="-120"/>
                <a:ea typeface="微軟正黑體" panose="020B0604030504040204" pitchFamily="34" charset="-120"/>
              </a:defRPr>
            </a:lvl1pPr>
          </a:lstStyle>
          <a:p>
            <a:fld id="{8DF2C87C-757E-4C70-9F14-5785D5A3EB9B}" type="datetime2">
              <a:rPr lang="zh-TW" altLang="en-US" smtClean="0"/>
              <a:pPr/>
              <a:t>2021年6月22日</a:t>
            </a:fld>
            <a:endParaRPr lang="zh-TW" altLang="en-US" dirty="0"/>
          </a:p>
        </p:txBody>
      </p:sp>
      <p:sp>
        <p:nvSpPr>
          <p:cNvPr id="4" name="投影片影像預留位置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zh-TW" altLang="en-US" noProof="0" dirty="0"/>
          </a:p>
        </p:txBody>
      </p:sp>
      <p:sp>
        <p:nvSpPr>
          <p:cNvPr id="5" name="備忘稿預留位置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rtl="0"/>
            <a:r>
              <a:rPr lang="zh-TW" altLang="en-US" noProof="0" dirty="0"/>
              <a:t>按一下以編輯母片文字樣式</a:t>
            </a:r>
          </a:p>
          <a:p>
            <a:pPr lvl="1" rtl="0"/>
            <a:r>
              <a:rPr lang="zh-TW" altLang="en-US" noProof="0" dirty="0"/>
              <a:t>第二層</a:t>
            </a:r>
          </a:p>
          <a:p>
            <a:pPr lvl="2" rtl="0"/>
            <a:r>
              <a:rPr lang="zh-TW" altLang="en-US" noProof="0" dirty="0"/>
              <a:t>第三層</a:t>
            </a:r>
          </a:p>
          <a:p>
            <a:pPr lvl="3" rtl="0"/>
            <a:r>
              <a:rPr lang="zh-TW" altLang="en-US" noProof="0" dirty="0"/>
              <a:t>第四層</a:t>
            </a:r>
          </a:p>
          <a:p>
            <a:pPr lvl="4" rtl="0"/>
            <a:r>
              <a:rPr lang="zh-TW" altLang="en-US" noProof="0" dirty="0"/>
              <a:t>第五層</a:t>
            </a:r>
          </a:p>
        </p:txBody>
      </p:sp>
      <p:sp>
        <p:nvSpPr>
          <p:cNvPr id="6" name="頁尾預留位置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atin typeface="微軟正黑體" panose="020B0604030504040204" pitchFamily="34" charset="-120"/>
                <a:ea typeface="微軟正黑體" panose="020B0604030504040204" pitchFamily="34" charset="-120"/>
              </a:defRPr>
            </a:lvl1pPr>
          </a:lstStyle>
          <a:p>
            <a:endParaRPr lang="zh-TW" altLang="en-US" noProof="0" dirty="0"/>
          </a:p>
        </p:txBody>
      </p:sp>
      <p:sp>
        <p:nvSpPr>
          <p:cNvPr id="7" name="投影片編號預留位置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atin typeface="微軟正黑體" panose="020B0604030504040204" pitchFamily="34" charset="-120"/>
                <a:ea typeface="微軟正黑體" panose="020B0604030504040204" pitchFamily="34" charset="-120"/>
              </a:defRPr>
            </a:lvl1pPr>
          </a:lstStyle>
          <a:p>
            <a:fld id="{893B0CF2-7F87-4E02-A248-870047730F99}" type="slidenum">
              <a:rPr lang="en-US" altLang="zh-TW" noProof="0" smtClean="0"/>
              <a:pPr/>
              <a:t>‹#›</a:t>
            </a:fld>
            <a:endParaRPr lang="zh-TW" altLang="en-US"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1pPr>
    <a:lvl2pPr marL="4572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2pPr>
    <a:lvl3pPr marL="9144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3pPr>
    <a:lvl4pPr marL="13716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4pPr>
    <a:lvl5pPr marL="18288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a:t>Hello everyone, </a:t>
            </a:r>
            <a:r>
              <a:rPr lang="en-US" altLang="zh-TW" sz="1200" dirty="0" err="1"/>
              <a:t>today.the</a:t>
            </a:r>
            <a:r>
              <a:rPr lang="en-US" altLang="zh-TW" sz="1200" dirty="0"/>
              <a:t> topic I'm going to report is </a:t>
            </a:r>
            <a:endParaRPr lang="en-US" altLang="zh-TW"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Study on the Current Situations, Dilemmas,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Response for Juvenile Drug Crime Prevention and Control Mechanism in Taiwan</a:t>
            </a:r>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a:t>2020</a:t>
            </a:r>
            <a:r>
              <a:rPr lang="zh-TW" altLang="en-US" sz="1200" dirty="0"/>
              <a:t>年 亞洲犯罪學學會會議</a:t>
            </a:r>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dirty="0"/>
              <a:t>台灣地區少年毒品犯罪防治機制之現況、困境與對策</a:t>
            </a:r>
          </a:p>
          <a:p>
            <a:pPr rtl="0"/>
            <a:endParaRPr lang="zh-TW" altLang="en-US" noProof="0" dirty="0">
              <a:latin typeface="微軟正黑體" panose="020B0604030504040204" pitchFamily="34" charset="-120"/>
              <a:ea typeface="微軟正黑體" panose="020B0604030504040204" pitchFamily="34" charset="-120"/>
            </a:endParaRPr>
          </a:p>
        </p:txBody>
      </p:sp>
      <p:sp>
        <p:nvSpPr>
          <p:cNvPr id="4" name="投影片編號預留位置 3"/>
          <p:cNvSpPr>
            <a:spLocks noGrp="1"/>
          </p:cNvSpPr>
          <p:nvPr>
            <p:ph type="sldNum" sz="quarter" idx="10"/>
          </p:nvPr>
        </p:nvSpPr>
        <p:spPr/>
        <p:txBody>
          <a:bodyPr rtlCol="0"/>
          <a:lstStyle/>
          <a:p>
            <a:pPr rtl="0"/>
            <a:fld id="{893B0CF2-7F87-4E02-A248-870047730F99}" type="slidenum">
              <a:rPr lang="en-US" smtClean="0"/>
              <a:pPr rtl="0"/>
              <a:t>1</a:t>
            </a:fld>
            <a:endParaRPr lang="en-US"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next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the class  3 and class 4 drugs are sources of drug administration among youth.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According to the Department of Education's March 2020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Summary Report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of the Student Survey of Illegal Drug Use, ketamine was the most popular drug among third graders among the illicit </a:t>
            </a:r>
            <a:r>
              <a:rPr lang="en-US" altLang="zh-TW" sz="1200" kern="1200" dirty="0" err="1" smtClean="0">
                <a:solidFill>
                  <a:schemeClr val="tx1"/>
                </a:solidFill>
                <a:effectLst/>
                <a:latin typeface="微軟正黑體" panose="020B0604030504040204" pitchFamily="34" charset="-120"/>
                <a:ea typeface="微軟正黑體" panose="020B0604030504040204" pitchFamily="34" charset="-120"/>
                <a:cs typeface="+mn-cs"/>
              </a:rPr>
              <a:t>iˈlisit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drugs students admitted to using, followed by newer drugs (e.g., coffee packets).</a:t>
            </a:r>
            <a:endParaRPr lang="en-US" altLang="zh-TW" sz="1100" dirty="0"/>
          </a:p>
          <a:p>
            <a:r>
              <a:rPr lang="zh-TW" altLang="zh-TW" sz="1200" dirty="0"/>
              <a:t>根據</a:t>
            </a:r>
            <a:r>
              <a:rPr lang="zh-TW" altLang="en-US" sz="1200" dirty="0"/>
              <a:t>我國</a:t>
            </a:r>
            <a:r>
              <a:rPr lang="zh-TW" altLang="zh-TW" sz="1200" dirty="0"/>
              <a:t>教育部</a:t>
            </a:r>
            <a:r>
              <a:rPr lang="en-US" altLang="zh-TW" sz="1200" dirty="0"/>
              <a:t>2020</a:t>
            </a:r>
            <a:r>
              <a:rPr lang="zh-TW" altLang="zh-TW" sz="1200" dirty="0"/>
              <a:t>年</a:t>
            </a:r>
            <a:r>
              <a:rPr lang="en-US" altLang="zh-TW" sz="1200" dirty="0"/>
              <a:t>3</a:t>
            </a:r>
            <a:r>
              <a:rPr lang="zh-TW" altLang="zh-TW" sz="1200" dirty="0"/>
              <a:t>月「學生非法藥物使用行為調查研究摘要報告」中指出，在學生承認使用的非法藥物中，係以第三級毒品</a:t>
            </a:r>
            <a:r>
              <a:rPr lang="en-US" altLang="zh-TW" sz="1200" dirty="0"/>
              <a:t>K</a:t>
            </a:r>
            <a:r>
              <a:rPr lang="zh-TW" altLang="zh-TW" sz="1200" dirty="0"/>
              <a:t>他命最多，其次為新興毒品</a:t>
            </a:r>
            <a:r>
              <a:rPr lang="en-US" altLang="zh-TW" sz="1200" dirty="0"/>
              <a:t>(</a:t>
            </a:r>
            <a:r>
              <a:rPr lang="zh-TW" altLang="zh-TW" sz="1200" dirty="0"/>
              <a:t>例如毒品咖啡包</a:t>
            </a:r>
            <a:r>
              <a:rPr lang="en-US" altLang="zh-TW" sz="1200" dirty="0"/>
              <a:t>)</a:t>
            </a:r>
            <a:r>
              <a:rPr lang="zh-TW" altLang="zh-TW" sz="1200" dirty="0"/>
              <a:t> </a:t>
            </a:r>
            <a:r>
              <a:rPr lang="zh-TW" altLang="zh-TW" sz="1800" dirty="0"/>
              <a:t>。</a:t>
            </a:r>
            <a:endParaRPr lang="zh-TW" altLang="en-US" sz="1800" dirty="0"/>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10</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3517657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dirty="0"/>
              <a:t>在</a:t>
            </a:r>
            <a:r>
              <a:rPr lang="en-US" altLang="zh-TW" sz="1200" dirty="0"/>
              <a:t>104</a:t>
            </a:r>
            <a:r>
              <a:rPr lang="zh-TW" altLang="zh-TW" sz="1200" dirty="0"/>
              <a:t>年至</a:t>
            </a:r>
            <a:r>
              <a:rPr lang="en-US" altLang="zh-TW" sz="1200" dirty="0"/>
              <a:t>107</a:t>
            </a:r>
            <a:r>
              <a:rPr lang="zh-TW" altLang="zh-TW" sz="1200" dirty="0"/>
              <a:t>年資料統計中，學生自承曾經使用非法藥物比率為</a:t>
            </a:r>
            <a:r>
              <a:rPr lang="en-US" altLang="zh-TW" sz="1200" dirty="0"/>
              <a:t>0.17%-1.03%</a:t>
            </a:r>
            <a:r>
              <a:rPr lang="zh-TW" altLang="zh-TW" sz="1200" dirty="0"/>
              <a:t>之間；另外，依據衛生福利部</a:t>
            </a:r>
            <a:r>
              <a:rPr lang="en-US" altLang="zh-TW" sz="1200" dirty="0"/>
              <a:t>108</a:t>
            </a:r>
            <a:r>
              <a:rPr lang="zh-TW" altLang="zh-TW" sz="1200" dirty="0"/>
              <a:t>月學生藥物濫用檢驗統計年報資料顯示，</a:t>
            </a:r>
            <a:r>
              <a:rPr lang="en-US" altLang="zh-TW" sz="1200" dirty="0"/>
              <a:t>108</a:t>
            </a:r>
            <a:r>
              <a:rPr lang="zh-TW" altLang="zh-TW" sz="1200" dirty="0"/>
              <a:t>年全年統計台灣地區學生藥物濫用共計</a:t>
            </a:r>
            <a:r>
              <a:rPr lang="en-US" altLang="zh-TW" sz="1200" dirty="0"/>
              <a:t>608</a:t>
            </a:r>
            <a:r>
              <a:rPr lang="zh-TW" altLang="zh-TW" sz="1200" dirty="0"/>
              <a:t>件， 衛生福利部食品藥物管理署</a:t>
            </a:r>
            <a:r>
              <a:rPr lang="en-US" altLang="zh-TW" sz="1200" dirty="0"/>
              <a:t>(2020)</a:t>
            </a:r>
            <a:r>
              <a:rPr lang="zh-TW" altLang="zh-TW" sz="1200" dirty="0"/>
              <a:t>。</a:t>
            </a:r>
            <a:r>
              <a:rPr lang="zh-TW" altLang="en-US" sz="1800" dirty="0"/>
              <a:t>臺灣地區</a:t>
            </a:r>
            <a:r>
              <a:rPr lang="zh-TW" altLang="zh-TW" sz="1600" dirty="0"/>
              <a:t>學生藥物濫用統計表</a:t>
            </a:r>
            <a:r>
              <a:rPr lang="zh-TW" altLang="en-US" sz="1600" dirty="0"/>
              <a:t>如下所示</a:t>
            </a:r>
            <a:r>
              <a:rPr lang="zh-TW" altLang="en-US" sz="1600" dirty="0" smtClean="0"/>
              <a:t>。</a:t>
            </a:r>
            <a:endParaRPr lang="en-US" altLang="zh-TW"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Times New Roman" panose="02020603050405020304" pitchFamily="18" charset="0"/>
                <a:cs typeface="Times New Roman" panose="02020603050405020304" pitchFamily="18" charset="0"/>
              </a:rPr>
              <a:t>In addition, according to the Ministry of Health and Welfare (MOHW) Annual Report on Student Drug Abuse Statistics for the month of October 108, there were 608 cases of student drug abuse in Taiwan in the year 108, according to the Food and Drug Administration, MOHW (2020). </a:t>
            </a:r>
            <a:endParaRPr lang="zh-TW" altLang="en-US" sz="1800" dirty="0" smtClean="0">
              <a:solidFill>
                <a:srgbClr val="0070C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11</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808199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t>臺灣臺灣地區</a:t>
            </a:r>
            <a:r>
              <a:rPr lang="zh-TW" altLang="zh-TW" dirty="0"/>
              <a:t>學生藥物濫用統計表</a:t>
            </a:r>
            <a:endParaRPr lang="en-US" altLang="zh-TW" dirty="0"/>
          </a:p>
          <a:p>
            <a:r>
              <a:rPr lang="en-US" altLang="zh-TW" sz="1400" b="1" dirty="0">
                <a:solidFill>
                  <a:srgbClr val="7030A0"/>
                </a:solidFill>
                <a:effectLst>
                  <a:outerShdw blurRad="38100" dist="38100" dir="2700000" algn="tl">
                    <a:srgbClr val="000000">
                      <a:alpha val="43137"/>
                    </a:srgbClr>
                  </a:outerShdw>
                </a:effectLst>
              </a:rPr>
              <a:t>this is Drug Abuse Statistics for Students in Taiwan</a:t>
            </a:r>
            <a:br>
              <a:rPr lang="en-US" altLang="zh-TW" sz="1400" b="1" dirty="0">
                <a:solidFill>
                  <a:srgbClr val="7030A0"/>
                </a:solidFill>
                <a:effectLst>
                  <a:outerShdw blurRad="38100" dist="38100" dir="2700000" algn="tl">
                    <a:srgbClr val="000000">
                      <a:alpha val="43137"/>
                    </a:srgbClr>
                  </a:outerShdw>
                </a:effectLst>
              </a:rPr>
            </a:br>
            <a:r>
              <a:rPr lang="en-US" altLang="zh-TW" sz="1400" b="1" dirty="0" err="1">
                <a:solidFill>
                  <a:srgbClr val="7030A0"/>
                </a:solidFill>
                <a:effectLst>
                  <a:outerShdw blurRad="38100" dist="38100" dir="2700000" algn="tl">
                    <a:srgbClr val="000000">
                      <a:alpha val="43137"/>
                    </a:srgbClr>
                  </a:outerShdw>
                </a:effectLst>
              </a:rPr>
              <a:t>s</a:t>
            </a:r>
            <a:r>
              <a:rPr lang="en-US" altLang="zh-TW" sz="1200" b="1" dirty="0" err="1">
                <a:solidFill>
                  <a:srgbClr val="7030A0"/>
                </a:solidFill>
                <a:effectLst>
                  <a:outerShdw blurRad="38100" dist="38100" dir="2700000" algn="tl">
                    <a:srgbClr val="000000">
                      <a:alpha val="43137"/>
                    </a:srgbClr>
                  </a:outerShdw>
                </a:effectLst>
              </a:rPr>
              <a:t>atistics</a:t>
            </a:r>
            <a:r>
              <a:rPr lang="en-US" altLang="zh-TW" sz="1200" b="1" dirty="0">
                <a:solidFill>
                  <a:srgbClr val="7030A0"/>
                </a:solidFill>
                <a:effectLst>
                  <a:outerShdw blurRad="38100" dist="38100" dir="2700000" algn="tl">
                    <a:srgbClr val="000000">
                      <a:alpha val="43137"/>
                    </a:srgbClr>
                  </a:outerShdw>
                </a:effectLst>
              </a:rPr>
              <a:t> time  (100-109</a:t>
            </a:r>
            <a:r>
              <a:rPr lang="zh-TW" altLang="en-US" sz="1200" b="1" dirty="0">
                <a:solidFill>
                  <a:srgbClr val="7030A0"/>
                </a:solidFill>
                <a:effectLst>
                  <a:outerShdw blurRad="38100" dist="38100" dir="2700000" algn="tl">
                    <a:srgbClr val="000000">
                      <a:alpha val="43137"/>
                    </a:srgbClr>
                  </a:outerShdw>
                </a:effectLst>
              </a:rPr>
              <a:t>年</a:t>
            </a:r>
            <a:r>
              <a:rPr lang="en-US" altLang="zh-TW" sz="1200" b="1" dirty="0">
                <a:solidFill>
                  <a:srgbClr val="7030A0"/>
                </a:solidFill>
                <a:effectLst>
                  <a:outerShdw blurRad="38100" dist="38100" dir="2700000" algn="tl">
                    <a:srgbClr val="000000">
                      <a:alpha val="43137"/>
                    </a:srgbClr>
                  </a:outerShdw>
                </a:effectLst>
              </a:rPr>
              <a:t>)</a:t>
            </a:r>
          </a:p>
          <a:p>
            <a:r>
              <a:rPr lang="en-US" altLang="zh-TW" dirty="0"/>
              <a:t>The school system includes elementary school. Junior high school. High school and university students</a:t>
            </a:r>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12</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2372356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b="1" dirty="0"/>
              <a:t>在本文的研究目的部分，主文主要係要探討台灣地區少年毒品犯罪防治機制之現況及防治面所遇到之困境，</a:t>
            </a:r>
            <a:endParaRPr lang="en-US" altLang="zh-TW"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b="1" dirty="0"/>
              <a:t>之後，並提出可行之回應對策。在本文的研究設計與方法部分，研究方法為文獻探討法</a:t>
            </a:r>
            <a:r>
              <a:rPr lang="zh-TW" altLang="zh-TW" sz="1200" b="1" dirty="0" smtClean="0"/>
              <a:t>。</a:t>
            </a:r>
            <a:endParaRPr lang="en-US" altLang="zh-TW" sz="1200" b="1" dirty="0" smtClean="0"/>
          </a:p>
          <a:p>
            <a:r>
              <a:rPr lang="en-US" altLang="zh-TW"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purpose of this paper is to examine the </a:t>
            </a:r>
            <a:r>
              <a:rPr lang="en-US" altLang="zh-TW" sz="2400" u="sng"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current situation </a:t>
            </a:r>
            <a:r>
              <a:rPr lang="en-US" altLang="zh-TW"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the prevention and control mechanism of juvenile drug offenses in Taiwan and the difficulties encountered in prevention and control, and to propose feasible countermeasures. </a:t>
            </a:r>
          </a:p>
          <a:p>
            <a:r>
              <a:rPr lang="en-US" altLang="zh-TW"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the research design and methodology section of this paper, the research method is the literature research method.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2400" dirty="0"/>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13</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1770050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next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The findings of this paper are as follows: The following are some of the dilemmas of the juvenile drug prevention and control mechanism in Taiwan:</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zh-TW" altLang="en-US" sz="1200" u="sng"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u="sng"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Emerging drugs</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are emerging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all the time</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and it is difficult for</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 law enforcement officers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and school staff to determine whether the emerging drugs meet the definition ˌ</a:t>
            </a:r>
            <a:r>
              <a:rPr lang="en-US" altLang="zh-TW" sz="1200" kern="1200" dirty="0" err="1" smtClean="0">
                <a:solidFill>
                  <a:schemeClr val="tx1"/>
                </a:solidFill>
                <a:effectLst/>
                <a:latin typeface="微軟正黑體" panose="020B0604030504040204" pitchFamily="34" charset="-120"/>
                <a:ea typeface="微軟正黑體" panose="020B0604030504040204" pitchFamily="34" charset="-120"/>
                <a:cs typeface="+mn-cs"/>
              </a:rPr>
              <a:t>defəˈniSH</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(ə)n of drugs in the Drug Hazard Prevention and Control Act.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(2) The role and function ˌ of the juvenile counseling committee is still not clear.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zh-TW" altLang="zh-TW" sz="1200" b="1" dirty="0" smtClean="0"/>
              <a:t>本文</a:t>
            </a:r>
            <a:r>
              <a:rPr lang="zh-TW" altLang="zh-TW" sz="1200" b="1" dirty="0"/>
              <a:t>初步的發現如下：在台灣地區少年毒品犯罪防治機制之困境部分，如下所述：</a:t>
            </a:r>
            <a:endParaRPr lang="en-US" altLang="zh-TW" sz="1200" b="1" dirty="0"/>
          </a:p>
          <a:p>
            <a:r>
              <a:rPr lang="zh-TW" altLang="zh-TW" sz="1200" b="1" dirty="0"/>
              <a:t>（一）新興毒品層出不窮，執法人員、學校的校職員針對新興毒品之判斷上，在決定其是否符合毒品危害防制條例的毒品定義時，有其困難度。</a:t>
            </a:r>
            <a:endParaRPr lang="en-US" altLang="zh-TW" sz="1200" b="1" dirty="0"/>
          </a:p>
          <a:p>
            <a:r>
              <a:rPr lang="zh-TW" altLang="zh-TW" sz="1200" b="1" dirty="0"/>
              <a:t>（二）少年輔導委員會之角色與功能仍未明確化。</a:t>
            </a:r>
            <a:endParaRPr lang="en-US" altLang="zh-TW" sz="1200" b="1" dirty="0"/>
          </a:p>
          <a:p>
            <a:r>
              <a:rPr lang="zh-TW" altLang="zh-TW" sz="1200" b="1" dirty="0"/>
              <a:t>（三）有關持有第三級毒品純質淨重五公克以上者，目前，得併科新臺幣二十萬元以下罰金，此種處罰額度，恐未具有威嚇力道。</a:t>
            </a:r>
            <a:endParaRPr lang="en-US" altLang="zh-TW" sz="1200" b="1" dirty="0"/>
          </a:p>
          <a:p>
            <a:r>
              <a:rPr lang="zh-TW" altLang="zh-TW" sz="1200" b="1" dirty="0"/>
              <a:t>（四）持有第四級毒品純質淨重五公克以上者，目前，得併科新臺幣十萬元以下罰金，此種處罰額度，恐未具有威嚇力道。</a:t>
            </a:r>
            <a:endParaRPr lang="zh-TW" altLang="zh-TW" sz="1200" dirty="0"/>
          </a:p>
          <a:p>
            <a:endParaRPr lang="zh-TW" altLang="zh-TW" sz="1200" dirty="0"/>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14</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4261046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720725" indent="-452438">
              <a:buNone/>
            </a:pP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The current penalty for possession of Class 3 drugs of a net weight of 5 grams or more is a fine of up to NT$200,000.(Two hundred thousand new Taiwan dollars.)</a:t>
            </a:r>
          </a:p>
          <a:p>
            <a:pPr marL="720725" indent="-452438">
              <a:buNone/>
            </a:pP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(4) A person who possesses a Class 4 drug with a net weight of 5 grams or more is currently subject to a fine of up to NT$100,000</a:t>
            </a:r>
          </a:p>
          <a:p>
            <a:pPr marL="720725" indent="-452438">
              <a:buNone/>
            </a:pP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a:t>
            </a:r>
            <a:r>
              <a:rPr lang="zh-TW" altLang="en-US"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hundred thousand new Taiwan dollars.</a:t>
            </a:r>
            <a:r>
              <a:rPr lang="zh-TW" altLang="en-US"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altLang="zh-TW" sz="1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20725" indent="-452438">
              <a:buNone/>
            </a:pPr>
            <a:r>
              <a:rPr lang="zh-TW" altLang="zh-TW" sz="1200" b="1" dirty="0" smtClean="0"/>
              <a:t>本文</a:t>
            </a:r>
            <a:r>
              <a:rPr lang="zh-TW" altLang="zh-TW" sz="1200" b="1" dirty="0"/>
              <a:t>初步的發現如下：在台灣地區少年毒品犯罪防治機制之困境部分，如下所述：</a:t>
            </a:r>
            <a:endParaRPr lang="en-US" altLang="zh-TW" sz="1200" b="1" dirty="0"/>
          </a:p>
          <a:p>
            <a:r>
              <a:rPr lang="zh-TW" altLang="zh-TW" sz="1200" b="1" dirty="0" smtClean="0"/>
              <a:t>（</a:t>
            </a:r>
            <a:r>
              <a:rPr lang="zh-TW" altLang="zh-TW" sz="1200" b="1" dirty="0"/>
              <a:t>三）有關持有第三級毒品純質淨重五公克以上者，目前，得併科新臺幣二十萬元以下罰金，此種處罰額度，恐未具有威嚇力道。</a:t>
            </a:r>
            <a:endParaRPr lang="en-US" altLang="zh-TW" sz="1200" b="1" dirty="0"/>
          </a:p>
          <a:p>
            <a:r>
              <a:rPr lang="zh-TW" altLang="zh-TW" sz="1200" b="1" dirty="0"/>
              <a:t>（四）持有第四級毒品純質淨重五公克以上者，目前，得併科新臺幣十萬元以下罰金，此種處罰額度，恐未具有威嚇力道。</a:t>
            </a:r>
            <a:endParaRPr lang="zh-TW" altLang="zh-TW" sz="1200" dirty="0"/>
          </a:p>
          <a:p>
            <a:endParaRPr lang="zh-TW" altLang="zh-TW" sz="1200" dirty="0"/>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15</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965677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 (1) Strengthen and improve the ability of law enforcement officers and school staff to judge drugs</a:t>
            </a:r>
          </a:p>
          <a:p>
            <a:r>
              <a:rPr lang="en-US" altLang="zh-TW" dirty="0" smtClean="0"/>
              <a:t> (2) Clarify the role, and mission, goals, and functions of the Youth Counseling Committee. </a:t>
            </a:r>
          </a:p>
          <a:p>
            <a:r>
              <a:rPr lang="zh-TW" altLang="en-US" dirty="0" smtClean="0"/>
              <a:t>（</a:t>
            </a:r>
            <a:r>
              <a:rPr lang="en-US" altLang="zh-TW" dirty="0" smtClean="0"/>
              <a:t>3) Increase penalties for possession of Class III drugs with a net weight of 5 grams or more to make them more deterrent; </a:t>
            </a:r>
          </a:p>
          <a:p>
            <a:r>
              <a:rPr lang="en-US" altLang="zh-TW" dirty="0" smtClean="0"/>
              <a:t>(4) Increase penalties for possession of Class IV drugs with a net weight of 5 grams or more to make them more deterrent.</a:t>
            </a:r>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16</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671672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paper proposes the following feasible measures for the prevention and control mechanism of </a:t>
            </a:r>
            <a:r>
              <a:rPr lang="en-US" altLang="zh-TW" sz="1200" u="sng"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juvenile drug </a:t>
            </a: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offenses in Taiwan, </a:t>
            </a:r>
          </a:p>
          <a:p>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the hope of effectively</a:t>
            </a:r>
            <a:r>
              <a:rPr lang="en-US" altLang="zh-TW" sz="1000" b="0" i="0" dirty="0" smtClean="0">
                <a:solidFill>
                  <a:srgbClr val="5F6368"/>
                </a:solidFill>
                <a:effectLst/>
                <a:latin typeface="Roboto"/>
              </a:rPr>
              <a:t>  </a:t>
            </a: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reducing </a:t>
            </a:r>
            <a:r>
              <a:rPr lang="en-US" altLang="zh-TW" sz="1200" u="sng"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juvenile drug </a:t>
            </a: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offenses in Taiwan:</a:t>
            </a:r>
          </a:p>
          <a:p>
            <a:pPr marL="987425" indent="-717550">
              <a:buNone/>
              <a:tabLst>
                <a:tab pos="717550" algn="l"/>
              </a:tabLst>
            </a:pP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a:t>
            </a:r>
            <a:r>
              <a:rPr lang="en-US" altLang="zh-TW" sz="12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Strengthened judgment</a:t>
            </a:r>
            <a:r>
              <a:rPr lang="zh-TW" altLang="en-US" sz="12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Strengthen and enhance the ability of law enforcement officers and school  staff to judge whether the nature of emerging drugs meets the definition</a:t>
            </a:r>
            <a:r>
              <a:rPr lang="en-US" altLang="zh-TW" sz="1000" b="0" i="0" dirty="0" smtClean="0">
                <a:solidFill>
                  <a:srgbClr val="5F6368"/>
                </a:solidFill>
                <a:effectLst/>
                <a:latin typeface="Roboto"/>
              </a:rPr>
              <a:t> </a:t>
            </a: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drugs in the Drug Hazard Prevention and Control Act.</a:t>
            </a:r>
          </a:p>
          <a:p>
            <a:pPr marL="987425" marR="0" indent="-717550" algn="l" defTabSz="914400" rtl="0" eaLnBrk="1" fontAlgn="auto" latinLnBrk="0" hangingPunct="1">
              <a:lnSpc>
                <a:spcPct val="100000"/>
              </a:lnSpc>
              <a:spcBef>
                <a:spcPts val="0"/>
              </a:spcBef>
              <a:spcAft>
                <a:spcPts val="0"/>
              </a:spcAft>
              <a:buClrTx/>
              <a:buSzTx/>
              <a:buFontTx/>
              <a:buNone/>
              <a:tabLst>
                <a:tab pos="717550" algn="l"/>
              </a:tabLst>
              <a:defRPr/>
            </a:pPr>
            <a:r>
              <a:rPr lang="zh-TW" altLang="en-US"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zh-TW" altLang="en-US"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clarify and refine the roles, tasks, and functions of   the juvenile    counseling committee.</a:t>
            </a:r>
          </a:p>
          <a:p>
            <a:pPr marL="987425" indent="-717550">
              <a:buNone/>
              <a:tabLst>
                <a:tab pos="717550" algn="l"/>
              </a:tabLst>
            </a:pPr>
            <a:endParaRPr lang="en-US" altLang="zh-TW" sz="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b="1" dirty="0" smtClean="0"/>
              <a:t>在</a:t>
            </a:r>
            <a:r>
              <a:rPr lang="zh-TW" altLang="zh-TW" b="1" dirty="0"/>
              <a:t>台灣地區少年毒品犯罪防治機制之對策部分，本文提出以下之可行作法，俾供各界卓參之用，期望能有效地降低台灣地區少年毒品犯罪：（一）強化、提升執法人員、學校的校職員針對新興毒品之本質，是否符合毒品危害防制條例的毒品定義之判斷能力。（二）明確化、精準化少年輔導委員會之角色、任務與功能</a:t>
            </a:r>
            <a:r>
              <a:rPr lang="zh-TW" altLang="zh-TW" b="1" dirty="0" smtClean="0"/>
              <a:t>。</a:t>
            </a:r>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17</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3099781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Conclusion-2</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To increase the penalty for possession of Class 3 drugs with a net weight of 5 grams or more, so that it has a deterrent effect.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To increase the penalty for possession of Class 4 drugs with a net weight of 5 grams or more to make it a deterrent.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The fact that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most of the users</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of Class 3 and Class 4 drugs</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are teenagers   shows that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Class 3 and Class 4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drugs cause serious  physical ˈ</a:t>
            </a:r>
            <a:r>
              <a:rPr lang="en-US" altLang="zh-TW" sz="1200" kern="1200" dirty="0" err="1" smtClean="0">
                <a:solidFill>
                  <a:schemeClr val="tx1"/>
                </a:solidFill>
                <a:effectLst/>
                <a:latin typeface="微軟正黑體" panose="020B0604030504040204" pitchFamily="34" charset="-120"/>
                <a:ea typeface="微軟正黑體" panose="020B0604030504040204" pitchFamily="34" charset="-120"/>
                <a:cs typeface="+mn-cs"/>
              </a:rPr>
              <a:t>fizik</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(ə)l</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and  psychological ˌ</a:t>
            </a:r>
            <a:r>
              <a:rPr lang="en-US" altLang="zh-TW" sz="1200" kern="1200" dirty="0" err="1" smtClean="0">
                <a:solidFill>
                  <a:schemeClr val="tx1"/>
                </a:solidFill>
                <a:effectLst/>
                <a:latin typeface="微軟正黑體" panose="020B0604030504040204" pitchFamily="34" charset="-120"/>
                <a:ea typeface="微軟正黑體" panose="020B0604030504040204" pitchFamily="34" charset="-120"/>
                <a:cs typeface="+mn-cs"/>
              </a:rPr>
              <a:t>sīkəˈläjək</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(ə) l</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to teenagers,</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And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the fact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that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criminal laws</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are not criminalized and only directing penalties are imposed makes it difficult for the government to control -Repeat offense</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18</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4084112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Conclusion-4</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The author of this paper has served in the juvenile police force of Changhua County Police Department and has been handling youth drug investigation for a long time.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The author understands that drug crimes endanger national security and social order, and drug abusers cannot easily quit their drug addiction, which leads to long-term physical and psychological damage, and also causes countless family breakdowns.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Therefore, the study of the factors influencing drug abuse among Teenagers is aimed at eliminating drug abuse among Teenagers in the hope of helping our country and society.</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19</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3509192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2</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1237185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20</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3267178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Next, </a:t>
            </a:r>
            <a:r>
              <a:rPr lang="en-US" altLang="zh-TW" dirty="0"/>
              <a:t>I would like to introduce the three authors of this paper:</a:t>
            </a:r>
          </a:p>
          <a:p>
            <a:r>
              <a:rPr lang="en-US" altLang="zh-TW" dirty="0"/>
              <a:t>The first one:  </a:t>
            </a:r>
            <a:r>
              <a:rPr lang="en-US" altLang="zh-TW" b="1" dirty="0">
                <a:latin typeface="Times New Roman" panose="02020603050405020304" pitchFamily="18" charset="0"/>
                <a:cs typeface="Times New Roman" panose="02020603050405020304" pitchFamily="18" charset="0"/>
              </a:rPr>
              <a:t>Li Wen Zeng is </a:t>
            </a:r>
            <a:r>
              <a:rPr lang="en-US" altLang="zh-TW" dirty="0"/>
              <a:t>a PhD student of Crime Prevention and </a:t>
            </a:r>
            <a:r>
              <a:rPr lang="en-US" altLang="zh-TW" sz="1200" dirty="0">
                <a:latin typeface="Times New Roman" panose="02020603050405020304" pitchFamily="18" charset="0"/>
                <a:cs typeface="Times New Roman" panose="02020603050405020304" pitchFamily="18" charset="0"/>
              </a:rPr>
              <a:t>Correction</a:t>
            </a:r>
            <a:r>
              <a:rPr lang="en-US" altLang="zh-TW" dirty="0"/>
              <a:t>, Central Police University</a:t>
            </a:r>
          </a:p>
          <a:p>
            <a:pPr marL="0" indent="0">
              <a:buNone/>
            </a:pPr>
            <a:r>
              <a:rPr lang="en-US" altLang="zh-TW" dirty="0"/>
              <a:t>Second: </a:t>
            </a:r>
            <a:r>
              <a:rPr lang="en-US" altLang="zh-TW" dirty="0" err="1" smtClean="0"/>
              <a:t>Ko</a:t>
            </a:r>
            <a:r>
              <a:rPr lang="en-US" altLang="zh-TW" dirty="0" smtClean="0"/>
              <a:t> Yu-</a:t>
            </a:r>
            <a:r>
              <a:rPr lang="en-US" altLang="zh-TW" dirty="0" err="1" smtClean="0"/>
              <a:t>Rui</a:t>
            </a:r>
            <a:r>
              <a:rPr lang="en-US" altLang="zh-TW" dirty="0" smtClean="0"/>
              <a:t>, IS</a:t>
            </a:r>
            <a:r>
              <a:rPr lang="en-US" altLang="zh-TW" baseline="0" dirty="0" smtClean="0"/>
              <a:t> A </a:t>
            </a:r>
            <a:r>
              <a:rPr lang="en-US" altLang="zh-TW" dirty="0" smtClean="0">
                <a:latin typeface="Times New Roman" panose="02020603050405020304" pitchFamily="18" charset="0"/>
                <a:cs typeface="Times New Roman" panose="02020603050405020304" pitchFamily="18" charset="0"/>
              </a:rPr>
              <a:t>Professor</a:t>
            </a:r>
            <a:r>
              <a:rPr lang="en-US" altLang="zh-TW" dirty="0">
                <a:latin typeface="Times New Roman" panose="02020603050405020304" pitchFamily="18" charset="0"/>
                <a:cs typeface="Times New Roman" panose="02020603050405020304" pitchFamily="18" charset="0"/>
              </a:rPr>
              <a:t>, Department of Border Police, Central Police  University.</a:t>
            </a:r>
            <a:endParaRPr lang="en-US" altLang="zh-TW"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Third: </a:t>
            </a:r>
            <a:r>
              <a:rPr lang="en-US" altLang="zh-TW" dirty="0" smtClean="0"/>
              <a:t>Huang Cui-Me. IS A </a:t>
            </a:r>
            <a:r>
              <a:rPr lang="en-US" altLang="zh-TW" baseline="0" dirty="0" smtClean="0"/>
              <a:t> </a:t>
            </a:r>
            <a:r>
              <a:rPr lang="en-US" altLang="zh-TW" dirty="0" smtClean="0">
                <a:latin typeface="Times New Roman" panose="02020603050405020304" pitchFamily="18" charset="0"/>
                <a:cs typeface="Times New Roman" panose="02020603050405020304" pitchFamily="18" charset="0"/>
              </a:rPr>
              <a:t>Professor </a:t>
            </a:r>
            <a:r>
              <a:rPr lang="en-US" altLang="zh-TW" dirty="0">
                <a:latin typeface="Times New Roman" panose="02020603050405020304" pitchFamily="18" charset="0"/>
                <a:cs typeface="Times New Roman" panose="02020603050405020304" pitchFamily="18" charset="0"/>
              </a:rPr>
              <a:t>Department of Administration Police, Central   Police University</a:t>
            </a:r>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3</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3326698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 name is Li Wen Zeng and I come from Taiwan. </a:t>
            </a:r>
          </a:p>
          <a:p>
            <a:r>
              <a:rPr lang="en-US" altLang="zh-TW"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Now mainly working as a juvenile crime investigator. </a:t>
            </a:r>
          </a:p>
          <a:p>
            <a:r>
              <a:rPr lang="en-US" altLang="zh-TW"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am currently serving in the juvenile police force of the </a:t>
            </a:r>
            <a:r>
              <a:rPr lang="en-US" altLang="zh-TW"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Changhua</a:t>
            </a:r>
            <a:r>
              <a:rPr lang="en-US" altLang="zh-TW"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County Police Department </a:t>
            </a:r>
          </a:p>
          <a:p>
            <a:r>
              <a:rPr lang="en-US" altLang="zh-TW"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have been working as a field juvenile delinquent investigator for many years.</a:t>
            </a:r>
            <a:r>
              <a:rPr lang="en-US" altLang="zh-TW" dirty="0" smtClean="0"/>
              <a:t> </a:t>
            </a:r>
          </a:p>
          <a:p>
            <a:r>
              <a:rPr lang="en-US" altLang="zh-TW" dirty="0" smtClean="0"/>
              <a:t>I </a:t>
            </a:r>
            <a:r>
              <a:rPr lang="en-US" altLang="zh-TW" dirty="0"/>
              <a:t>have been working as a police officer for many years and I love my job.</a:t>
            </a:r>
          </a:p>
          <a:p>
            <a:r>
              <a:rPr lang="en-US" altLang="zh-TW" dirty="0"/>
              <a:t> I am currently engaged in "academic research" as a life long study in addition to my work.</a:t>
            </a:r>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4</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2450178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The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main purpose</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of this paper is to examine</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the</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 current situation</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of the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juvenile drug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prevention and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control mechanism</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in Taiwan</a:t>
            </a: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and the difficulties encountered in prevention and control,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and then to propose feasible countermeasures.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 OUTLINE</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1.Introduction</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2.The current situation of drug use among juveniles in Taiwan</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3.The dilemmas of the prevention and control mechanism of juvenile drug crimes in Taiwan</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4.Measures to Prevent and Control Juvenile Drug Crimes in Taiwan--Conclusion</a:t>
            </a:r>
            <a:endParaRPr lang="zh-TW" altLang="zh-TW" sz="1200" kern="1200" dirty="0">
              <a:solidFill>
                <a:schemeClr val="tx1"/>
              </a:solidFill>
              <a:effectLst/>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5</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51479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一、前言：根據</a:t>
            </a:r>
            <a:r>
              <a:rPr lang="en-US" altLang="zh-TW" dirty="0"/>
              <a:t>2020</a:t>
            </a:r>
            <a:r>
              <a:rPr lang="zh-TW" altLang="en-US" dirty="0"/>
              <a:t>年聯合國世界毒品問題報告中指出，世界各地的毒品施用量一直在上升，其中包括總人數和比例上佔世界吸毒人口的比例。</a:t>
            </a:r>
            <a:endParaRPr lang="en-US" altLang="zh-TW" dirty="0"/>
          </a:p>
          <a:p>
            <a:r>
              <a:rPr lang="en-US" altLang="zh-TW" dirty="0"/>
              <a:t>        </a:t>
            </a:r>
            <a:r>
              <a:rPr lang="zh-TW" altLang="en-US" dirty="0"/>
              <a:t>在</a:t>
            </a:r>
            <a:r>
              <a:rPr lang="en-US" altLang="zh-TW" dirty="0"/>
              <a:t>2018</a:t>
            </a:r>
            <a:r>
              <a:rPr lang="zh-TW" altLang="en-US" dirty="0"/>
              <a:t>年估計約有</a:t>
            </a:r>
            <a:r>
              <a:rPr lang="en-US" altLang="zh-TW" dirty="0"/>
              <a:t>2.69</a:t>
            </a:r>
            <a:r>
              <a:rPr lang="zh-TW" altLang="en-US" dirty="0"/>
              <a:t>億人在全球</a:t>
            </a:r>
            <a:r>
              <a:rPr lang="en-US" altLang="zh-TW" dirty="0"/>
              <a:t>15-64</a:t>
            </a:r>
            <a:r>
              <a:rPr lang="zh-TW" altLang="en-US" dirty="0"/>
              <a:t>歲人口中佔</a:t>
            </a:r>
            <a:r>
              <a:rPr lang="en-US" altLang="zh-TW" dirty="0"/>
              <a:t>5.3%</a:t>
            </a:r>
            <a:r>
              <a:rPr lang="zh-TW" altLang="en-US" dirty="0"/>
              <a:t>的比率</a:t>
            </a:r>
            <a:r>
              <a:rPr lang="zh-TW" altLang="en-US" dirty="0" smtClean="0"/>
              <a:t>。</a:t>
            </a:r>
            <a:endParaRPr lang="en-US" altLang="zh-TW" dirty="0" smtClean="0"/>
          </a:p>
          <a:p>
            <a:r>
              <a:rPr lang="en-US" altLang="zh-TW" dirty="0" smtClean="0"/>
              <a:t>The author of this paper works in the juvenile police force of </a:t>
            </a:r>
            <a:r>
              <a:rPr lang="en-US" altLang="zh-TW" dirty="0" err="1" smtClean="0"/>
              <a:t>Changhua</a:t>
            </a:r>
            <a:r>
              <a:rPr lang="en-US" altLang="zh-TW" dirty="0" smtClean="0"/>
              <a:t> County Police Department</a:t>
            </a:r>
          </a:p>
          <a:p>
            <a:r>
              <a:rPr lang="en-US" altLang="zh-TW" dirty="0" smtClean="0"/>
              <a:t> and has been handling various juvenile delinquency cases for a long time, </a:t>
            </a:r>
          </a:p>
          <a:p>
            <a:r>
              <a:rPr lang="en-US" altLang="zh-TW" dirty="0" smtClean="0"/>
              <a:t>among which juvenile drug investigation is the main content of his work.</a:t>
            </a:r>
          </a:p>
          <a:p>
            <a:r>
              <a:rPr lang="en-US" altLang="zh-TW" dirty="0" smtClean="0"/>
              <a:t>NOW I LL TALK ABOUT INTRODUCTION </a:t>
            </a: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The author of this paper works in the juvenile police force of </a:t>
            </a:r>
            <a:r>
              <a:rPr lang="en-US" altLang="zh-TW" sz="1200" kern="1200" dirty="0" err="1" smtClean="0">
                <a:solidFill>
                  <a:schemeClr val="tx1"/>
                </a:solidFill>
                <a:effectLst/>
                <a:latin typeface="微軟正黑體" panose="020B0604030504040204" pitchFamily="34" charset="-120"/>
                <a:ea typeface="微軟正黑體" panose="020B0604030504040204" pitchFamily="34" charset="-120"/>
                <a:cs typeface="+mn-cs"/>
              </a:rPr>
              <a:t>Changhua</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County Police Department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and has been handling various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juvenile delinquency cases</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for a long time,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among which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juvenile drug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investigation is the main content of MY work.</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NOW I LL TALK ABOUT INTRODUCTION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According to the United Nations World Drug Report 2020, drug use has been increasing worldwide, both in total and as a proportion  of the world's drug-using population. ˌIn 2018, an estimated ˈ 269 million people accounted for 5.3% of the global population aged 15-64.</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endParaRPr lang="en-US" altLang="zh-TW" dirty="0" smtClean="0"/>
          </a:p>
          <a:p>
            <a:r>
              <a:rPr lang="zh-TW" altLang="en-US" dirty="0" smtClean="0"/>
              <a:t>本文作者因任職於彰化縣警察局少年警察隊，長期辦理青少年各項違法案件，</a:t>
            </a:r>
            <a:endParaRPr lang="en-US" altLang="zh-TW" dirty="0" smtClean="0"/>
          </a:p>
          <a:p>
            <a:r>
              <a:rPr lang="zh-TW" altLang="en-US" dirty="0" smtClean="0"/>
              <a:t>其中又以青少年毒品查緝為主要工作內容，研究者深知毒品犯罪危害國家安全及社會秩序情節重大</a:t>
            </a:r>
            <a:endParaRPr lang="zh-TW" altLang="en-US" dirty="0"/>
          </a:p>
          <a:p>
            <a:endParaRPr lang="zh-TW" altLang="en-US" dirty="0"/>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6</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1859544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Continue Introduction-1</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This shows the importance of this study to examine the issue of juvenile drug use behavior and its </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rPr>
              <a:t>influencing factors</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According to the Ministry of Justice's April 2009 drug case statistics, drug seizures have been on the rise over the last 10 years.</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The 9,476.5 kilograms seized in 2008 was the highest in the past 10 years, And among them, Class 3 drugs accounted for the largest number of </a:t>
            </a:r>
            <a:r>
              <a:rPr lang="en-US" altLang="zh-TW" sz="1200" kern="1200" dirty="0" err="1" smtClean="0">
                <a:solidFill>
                  <a:schemeClr val="tx1"/>
                </a:solidFill>
                <a:effectLst/>
                <a:latin typeface="微軟正黑體" panose="020B0604030504040204" pitchFamily="34" charset="-120"/>
                <a:ea typeface="微軟正黑體" panose="020B0604030504040204" pitchFamily="34" charset="-120"/>
                <a:cs typeface="+mn-cs"/>
              </a:rPr>
              <a:t>items.In</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addition, Class 4 drugs, the next largest category.</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dirty="0" smtClean="0"/>
              <a:t>我國</a:t>
            </a:r>
            <a:r>
              <a:rPr lang="zh-TW" altLang="zh-TW" sz="1200" dirty="0"/>
              <a:t>法務部</a:t>
            </a:r>
            <a:r>
              <a:rPr lang="en-US" altLang="zh-TW" sz="1200" dirty="0"/>
              <a:t>109</a:t>
            </a:r>
            <a:r>
              <a:rPr lang="zh-TW" altLang="zh-TW" sz="1200" dirty="0"/>
              <a:t>年</a:t>
            </a:r>
            <a:r>
              <a:rPr lang="en-US" altLang="zh-TW" sz="1200" dirty="0"/>
              <a:t>04</a:t>
            </a:r>
            <a:r>
              <a:rPr lang="zh-TW" altLang="zh-TW" sz="1200" dirty="0"/>
              <a:t>月份毒品案件統計分析，最近</a:t>
            </a:r>
            <a:r>
              <a:rPr lang="en-US" altLang="zh-TW" sz="1200" dirty="0"/>
              <a:t>10</a:t>
            </a:r>
            <a:r>
              <a:rPr lang="zh-TW" altLang="zh-TW" sz="1200" dirty="0"/>
              <a:t>年來，毒品查獲量呈現增加之驅勢，</a:t>
            </a:r>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dirty="0"/>
              <a:t>從</a:t>
            </a:r>
            <a:r>
              <a:rPr lang="en-US" altLang="zh-TW" sz="1200" dirty="0"/>
              <a:t>108</a:t>
            </a:r>
            <a:r>
              <a:rPr lang="zh-TW" altLang="zh-TW" sz="1200" dirty="0"/>
              <a:t>年所查獲之</a:t>
            </a:r>
            <a:r>
              <a:rPr lang="en-US" altLang="zh-TW" sz="1200" dirty="0"/>
              <a:t>9476.5</a:t>
            </a:r>
            <a:r>
              <a:rPr lang="zh-TW" altLang="zh-TW" sz="1200" dirty="0"/>
              <a:t>公斤，創下</a:t>
            </a:r>
            <a:r>
              <a:rPr lang="en-US" altLang="zh-TW" sz="1200" dirty="0"/>
              <a:t>10</a:t>
            </a:r>
            <a:r>
              <a:rPr lang="zh-TW" altLang="zh-TW" sz="1200" dirty="0"/>
              <a:t>年來的最高紀錄，而其中又以第三級毒品占</a:t>
            </a:r>
            <a:r>
              <a:rPr lang="en-US" altLang="zh-TW" sz="1200" dirty="0"/>
              <a:t>45.7%</a:t>
            </a:r>
            <a:r>
              <a:rPr lang="zh-TW" altLang="zh-TW" sz="1200" dirty="0"/>
              <a:t>為最多的項目，</a:t>
            </a:r>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dirty="0"/>
              <a:t>另外，第四級毒品占</a:t>
            </a:r>
            <a:r>
              <a:rPr lang="en-US" altLang="zh-TW" sz="1200" dirty="0"/>
              <a:t>30.3%</a:t>
            </a:r>
            <a:r>
              <a:rPr lang="zh-TW" altLang="zh-TW" sz="1200" dirty="0"/>
              <a:t>，次之。</a:t>
            </a:r>
            <a:endParaRPr lang="en-US" altLang="zh-TW" sz="1200" dirty="0"/>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7</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64183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dirty="0"/>
              <a:t>由上述數據可見施用毒品的嚴重性且施用情形氾濫，且其中又以第三、四級占查緝數量的大部分，</a:t>
            </a:r>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dirty="0"/>
              <a:t>而在青少年又為施用第三、四級毒品的主要人口來源，由此可見，本研究探討</a:t>
            </a:r>
            <a:r>
              <a:rPr lang="zh-TW" altLang="zh-TW" sz="1200" b="1" dirty="0"/>
              <a:t>台灣地區少年毒品犯罪防治</a:t>
            </a:r>
            <a:r>
              <a:rPr lang="zh-TW" altLang="zh-TW" sz="1200" dirty="0"/>
              <a:t>議題之重要性。</a:t>
            </a:r>
          </a:p>
          <a:p>
            <a:r>
              <a:rPr lang="en-US" altLang="zh-TW" sz="12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seriousness of drugs </a:t>
            </a:r>
            <a:r>
              <a:rPr lang="zh-TW" altLang="en-US" sz="12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1200" dirty="0" smtClean="0">
                <a:latin typeface="Times New Roman" panose="02020603050405020304" pitchFamily="18" charset="0"/>
                <a:cs typeface="Times New Roman" panose="02020603050405020304" pitchFamily="18" charset="0"/>
              </a:rPr>
              <a:t>The above data shows the seriousness of drug use and the proliferation</a:t>
            </a:r>
            <a:r>
              <a:rPr lang="en-US" altLang="zh-TW" sz="1200" b="0" i="0" dirty="0" smtClean="0">
                <a:solidFill>
                  <a:srgbClr val="5F6368"/>
                </a:solidFill>
                <a:effectLst/>
                <a:latin typeface="Roboto"/>
              </a:rPr>
              <a:t> </a:t>
            </a:r>
            <a:r>
              <a:rPr lang="en-US" altLang="zh-TW" sz="1200" dirty="0" smtClean="0">
                <a:latin typeface="Times New Roman" panose="02020603050405020304" pitchFamily="18" charset="0"/>
                <a:cs typeface="Times New Roman" panose="02020603050405020304" pitchFamily="18" charset="0"/>
              </a:rPr>
              <a:t>of drug use, with Level 3 and 4 accounting for most of the seizures.</a:t>
            </a:r>
          </a:p>
          <a:p>
            <a:r>
              <a:rPr lang="en-US" altLang="zh-TW" sz="12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Youth as the main source of population </a:t>
            </a:r>
            <a:r>
              <a:rPr lang="zh-TW" altLang="en-US" sz="12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1200" dirty="0" smtClean="0">
                <a:latin typeface="Times New Roman" panose="02020603050405020304" pitchFamily="18" charset="0"/>
                <a:cs typeface="Times New Roman" panose="02020603050405020304" pitchFamily="18" charset="0"/>
              </a:rPr>
              <a:t>As youths are the main source of drug use in Class 3 and 4, it is important to study the prevention and treatment of juvenile drug abuse in Taiwan.</a:t>
            </a:r>
            <a:endParaRPr lang="zh-TW" altLang="zh-TW" sz="1200" dirty="0" smtClean="0"/>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8</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2511089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dirty="0"/>
              <a:t>研究者因任職於彰化縣警察局少年警察隊，長期辦理青少年各項違法案件，其中又以青少年毒品查緝為主要工作內容，研究者深知毒品犯罪危害國家安全及社會秩序情節重大</a:t>
            </a:r>
            <a:r>
              <a:rPr lang="zh-TW" altLang="en-US" sz="1100" dirty="0"/>
              <a:t>。</a:t>
            </a:r>
            <a:endParaRPr lang="en-US" altLang="zh-TW" sz="1100" dirty="0"/>
          </a:p>
          <a:p>
            <a:r>
              <a:rPr lang="zh-TW" altLang="zh-TW" sz="1200" dirty="0"/>
              <a:t>根據</a:t>
            </a:r>
            <a:r>
              <a:rPr lang="zh-TW" altLang="en-US" sz="1200" dirty="0"/>
              <a:t>我國</a:t>
            </a:r>
            <a:r>
              <a:rPr lang="zh-TW" altLang="zh-TW" sz="1200" dirty="0"/>
              <a:t>教育部</a:t>
            </a:r>
            <a:r>
              <a:rPr lang="en-US" altLang="zh-TW" sz="1200" dirty="0"/>
              <a:t>2020</a:t>
            </a:r>
            <a:r>
              <a:rPr lang="zh-TW" altLang="zh-TW" sz="1200" dirty="0"/>
              <a:t>年</a:t>
            </a:r>
            <a:r>
              <a:rPr lang="en-US" altLang="zh-TW" sz="1200" dirty="0"/>
              <a:t>3</a:t>
            </a:r>
            <a:r>
              <a:rPr lang="zh-TW" altLang="zh-TW" sz="1200" dirty="0"/>
              <a:t>月「學生非法藥物使用行為調查研究摘要報告」中指出，在學生承認使用的非法藥物中，係以第三級毒品</a:t>
            </a:r>
            <a:r>
              <a:rPr lang="en-US" altLang="zh-TW" sz="1200" dirty="0"/>
              <a:t>K</a:t>
            </a:r>
            <a:r>
              <a:rPr lang="zh-TW" altLang="zh-TW" sz="1200" dirty="0"/>
              <a:t>他命最多，其次為新興毒品</a:t>
            </a:r>
            <a:r>
              <a:rPr lang="en-US" altLang="zh-TW" sz="1200" dirty="0"/>
              <a:t>(</a:t>
            </a:r>
            <a:r>
              <a:rPr lang="zh-TW" altLang="zh-TW" sz="1200" dirty="0"/>
              <a:t>例如毒品咖啡包</a:t>
            </a:r>
            <a:r>
              <a:rPr lang="en-US" altLang="zh-TW" sz="1200" dirty="0"/>
              <a:t>)</a:t>
            </a:r>
            <a:r>
              <a:rPr lang="zh-TW" altLang="zh-TW" sz="1200" dirty="0" smtClean="0"/>
              <a:t> </a:t>
            </a:r>
            <a:r>
              <a:rPr lang="zh-TW" altLang="zh-TW" sz="1800" dirty="0" smtClean="0"/>
              <a:t>。</a:t>
            </a:r>
            <a:endParaRPr lang="en-US" altLang="zh-TW" sz="1800" dirty="0" smtClean="0"/>
          </a:p>
          <a:p>
            <a:r>
              <a:rPr lang="en-US" altLang="zh-TW" sz="1800" dirty="0" smtClean="0">
                <a:latin typeface="Times New Roman" panose="02020603050405020304" pitchFamily="18" charset="0"/>
                <a:cs typeface="Times New Roman" panose="02020603050405020304" pitchFamily="18" charset="0"/>
              </a:rPr>
              <a:t>The researcher has been working in the juvenile police force of </a:t>
            </a:r>
            <a:r>
              <a:rPr lang="en-US" altLang="zh-TW" sz="1800" u="sng" dirty="0" err="1" smtClean="0">
                <a:solidFill>
                  <a:srgbClr val="0070C0"/>
                </a:solidFill>
                <a:latin typeface="Times New Roman" panose="02020603050405020304" pitchFamily="18" charset="0"/>
                <a:cs typeface="Times New Roman" panose="02020603050405020304" pitchFamily="18" charset="0"/>
              </a:rPr>
              <a:t>Changhua</a:t>
            </a:r>
            <a:r>
              <a:rPr lang="en-US" altLang="zh-TW" sz="1800" u="sng" dirty="0" smtClean="0">
                <a:solidFill>
                  <a:srgbClr val="0070C0"/>
                </a:solidFill>
                <a:latin typeface="Times New Roman" panose="02020603050405020304" pitchFamily="18" charset="0"/>
                <a:cs typeface="Times New Roman" panose="02020603050405020304" pitchFamily="18" charset="0"/>
              </a:rPr>
              <a:t> County Police Department </a:t>
            </a:r>
            <a:r>
              <a:rPr lang="en-US" altLang="zh-TW" sz="1800" dirty="0" smtClean="0">
                <a:latin typeface="Times New Roman" panose="02020603050405020304" pitchFamily="18" charset="0"/>
                <a:cs typeface="Times New Roman" panose="02020603050405020304" pitchFamily="18" charset="0"/>
              </a:rPr>
              <a:t>for a long time, </a:t>
            </a:r>
          </a:p>
          <a:p>
            <a:r>
              <a:rPr lang="en-US" altLang="zh-TW" sz="1800" dirty="0" smtClean="0">
                <a:latin typeface="Times New Roman" panose="02020603050405020304" pitchFamily="18" charset="0"/>
                <a:cs typeface="Times New Roman" panose="02020603050405020304" pitchFamily="18" charset="0"/>
              </a:rPr>
              <a:t>handling various juvenile delinquency cases, among which </a:t>
            </a:r>
            <a:r>
              <a:rPr lang="en-US" altLang="zh-TW" sz="1800" u="sng" dirty="0" smtClean="0">
                <a:solidFill>
                  <a:srgbClr val="0070C0"/>
                </a:solidFill>
                <a:latin typeface="Times New Roman" panose="02020603050405020304" pitchFamily="18" charset="0"/>
                <a:cs typeface="Times New Roman" panose="02020603050405020304" pitchFamily="18" charset="0"/>
              </a:rPr>
              <a:t>youth drug investiga</a:t>
            </a:r>
            <a:r>
              <a:rPr lang="en-US" altLang="zh-TW" sz="1800" dirty="0" smtClean="0">
                <a:latin typeface="Times New Roman" panose="02020603050405020304" pitchFamily="18" charset="0"/>
                <a:cs typeface="Times New Roman" panose="02020603050405020304" pitchFamily="18" charset="0"/>
              </a:rPr>
              <a:t>tion is the main task.</a:t>
            </a:r>
            <a:endParaRPr lang="zh-TW" altLang="en-US" sz="1800" dirty="0"/>
          </a:p>
          <a:p>
            <a:endParaRPr lang="zh-TW" altLang="en-US" dirty="0"/>
          </a:p>
        </p:txBody>
      </p:sp>
      <p:sp>
        <p:nvSpPr>
          <p:cNvPr id="4" name="投影片編號版面配置區 3"/>
          <p:cNvSpPr>
            <a:spLocks noGrp="1"/>
          </p:cNvSpPr>
          <p:nvPr>
            <p:ph type="sldNum" sz="quarter" idx="10"/>
          </p:nvPr>
        </p:nvSpPr>
        <p:spPr/>
        <p:txBody>
          <a:bodyPr/>
          <a:lstStyle/>
          <a:p>
            <a:fld id="{893B0CF2-7F87-4E02-A248-870047730F99}" type="slidenum">
              <a:rPr lang="en-US" altLang="zh-TW" noProof="0" smtClean="0"/>
              <a:pPr/>
              <a:t>9</a:t>
            </a:fld>
            <a:endParaRPr lang="zh-TW" altLang="en-US" noProof="0" dirty="0"/>
          </a:p>
        </p:txBody>
      </p:sp>
      <p:sp>
        <p:nvSpPr>
          <p:cNvPr id="5" name="頁首版面配置區 4"/>
          <p:cNvSpPr>
            <a:spLocks noGrp="1"/>
          </p:cNvSpPr>
          <p:nvPr>
            <p:ph type="hdr" sz="quarter" idx="11"/>
          </p:nvPr>
        </p:nvSpPr>
        <p:spPr/>
        <p:txBody>
          <a:bodyPr/>
          <a:lstStyle/>
          <a:p>
            <a:endParaRPr lang="zh-TW" altLang="en-US" noProof="0" dirty="0"/>
          </a:p>
        </p:txBody>
      </p:sp>
    </p:spTree>
    <p:extLst>
      <p:ext uri="{BB962C8B-B14F-4D97-AF65-F5344CB8AC3E}">
        <p14:creationId xmlns:p14="http://schemas.microsoft.com/office/powerpoint/2010/main" val="1896144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grpSp>
        <p:nvGrpSpPr>
          <p:cNvPr id="10" name="群組 9"/>
          <p:cNvGrpSpPr/>
          <p:nvPr/>
        </p:nvGrpSpPr>
        <p:grpSpPr>
          <a:xfrm>
            <a:off x="0" y="6208894"/>
            <a:ext cx="12192000" cy="649106"/>
            <a:chOff x="0" y="6208894"/>
            <a:chExt cx="12192000" cy="649106"/>
          </a:xfrm>
        </p:grpSpPr>
        <p:sp>
          <p:nvSpPr>
            <p:cNvPr id="2" name="矩形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zh-TW" altLang="en-US" noProof="0" dirty="0">
                <a:latin typeface="細明體" panose="02020509000000000000" pitchFamily="49" charset="-120"/>
                <a:ea typeface="細明體" panose="02020509000000000000" pitchFamily="49" charset="-120"/>
              </a:endParaRPr>
            </a:p>
          </p:txBody>
        </p:sp>
        <p:cxnSp>
          <p:nvCxnSpPr>
            <p:cNvPr id="7" name="直線接點​​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直線接點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標題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微軟正黑體" panose="020B0604030504040204" pitchFamily="34" charset="-120"/>
                <a:ea typeface="微軟正黑體" panose="020B0604030504040204" pitchFamily="34" charset="-120"/>
                <a:cs typeface="+mj-cs"/>
              </a:defRPr>
            </a:lvl1pPr>
          </a:lstStyle>
          <a:p>
            <a:pPr rtl="0"/>
            <a:r>
              <a:rPr lang="zh-TW" altLang="en-US" noProof="0"/>
              <a:t>按一下以編輯母片標題樣式</a:t>
            </a:r>
            <a:endParaRPr kumimoji="0" lang="zh-TW" altLang="en-US" noProof="0" dirty="0"/>
          </a:p>
        </p:txBody>
      </p:sp>
      <p:sp>
        <p:nvSpPr>
          <p:cNvPr id="17" name="副標題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latin typeface="細明體" panose="02020509000000000000" pitchFamily="49" charset="-120"/>
                <a:ea typeface="細明體" panose="02020509000000000000" pitchFamily="49" charset="-12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zh-TW" altLang="en-US" noProof="0"/>
              <a:t>按一下以編輯母片副標題樣式</a:t>
            </a:r>
            <a:endParaRPr kumimoji="0" lang="zh-TW" altLang="en-US" noProof="0" dirty="0"/>
          </a:p>
        </p:txBody>
      </p:sp>
      <p:sp>
        <p:nvSpPr>
          <p:cNvPr id="30" name="日期預留位置 29"/>
          <p:cNvSpPr>
            <a:spLocks noGrp="1"/>
          </p:cNvSpPr>
          <p:nvPr>
            <p:ph type="dt" sz="half" idx="10"/>
          </p:nvPr>
        </p:nvSpPr>
        <p:spPr/>
        <p:txBody>
          <a:bodyPr rtlCol="0"/>
          <a:lstStyle>
            <a:lvl1pPr>
              <a:defRPr>
                <a:latin typeface="細明體" panose="02020509000000000000" pitchFamily="49" charset="-120"/>
                <a:ea typeface="細明體" panose="02020509000000000000" pitchFamily="49" charset="-120"/>
              </a:defRPr>
            </a:lvl1pPr>
          </a:lstStyle>
          <a:p>
            <a:fld id="{D37AEC60-31A0-4C42-A522-61ED5D4EFBC1}" type="datetime2">
              <a:rPr lang="zh-TW" altLang="en-US" smtClean="0"/>
              <a:t>2021年6月22日</a:t>
            </a:fld>
            <a:endParaRPr lang="zh-TW" altLang="en-US" dirty="0"/>
          </a:p>
        </p:txBody>
      </p:sp>
      <p:sp>
        <p:nvSpPr>
          <p:cNvPr id="19" name="頁尾預留位置 18"/>
          <p:cNvSpPr>
            <a:spLocks noGrp="1"/>
          </p:cNvSpPr>
          <p:nvPr>
            <p:ph type="ftr" sz="quarter" idx="11"/>
          </p:nvPr>
        </p:nvSpPr>
        <p:spPr/>
        <p:txBody>
          <a:bodyPr rtlCol="0"/>
          <a:lstStyle>
            <a:lvl1pPr>
              <a:defRPr>
                <a:latin typeface="細明體" panose="02020509000000000000" pitchFamily="49" charset="-120"/>
                <a:ea typeface="細明體" panose="02020509000000000000" pitchFamily="49" charset="-120"/>
              </a:defRPr>
            </a:lvl1pPr>
          </a:lstStyle>
          <a:p>
            <a:r>
              <a:rPr lang="zh-TW" altLang="en-US" noProof="0" dirty="0"/>
              <a:t>新增頁尾</a:t>
            </a:r>
          </a:p>
        </p:txBody>
      </p:sp>
      <p:sp>
        <p:nvSpPr>
          <p:cNvPr id="27" name="投影片編號預留位置 26"/>
          <p:cNvSpPr>
            <a:spLocks noGrp="1"/>
          </p:cNvSpPr>
          <p:nvPr>
            <p:ph type="sldNum" sz="quarter" idx="12"/>
          </p:nvPr>
        </p:nvSpPr>
        <p:spPr/>
        <p:txBody>
          <a:bodyPr rtlCol="0"/>
          <a:lstStyle>
            <a:lvl1pPr>
              <a:defRPr>
                <a:latin typeface="細明體" panose="02020509000000000000" pitchFamily="49" charset="-120"/>
                <a:ea typeface="細明體" panose="02020509000000000000" pitchFamily="49" charset="-120"/>
              </a:defRPr>
            </a:lvl1pPr>
          </a:lstStyle>
          <a:p>
            <a:fld id="{401CF334-2D5C-4859-84A6-CA7E6E43FAEB}" type="slidenum">
              <a:rPr lang="en-US" altLang="zh-TW" noProof="0" smtClean="0"/>
              <a:pPr/>
              <a:t>‹#›</a:t>
            </a:fld>
            <a:endParaRPr lang="zh-TW" altLang="en-US"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a:t>按一下以編輯母片標題樣式</a:t>
            </a:r>
            <a:endParaRPr kumimoji="0" lang="zh-TW" altLang="en-US" dirty="0"/>
          </a:p>
        </p:txBody>
      </p:sp>
      <p:sp>
        <p:nvSpPr>
          <p:cNvPr id="3" name="直排文字預留位置 2"/>
          <p:cNvSpPr>
            <a:spLocks noGrp="1"/>
          </p:cNvSpPr>
          <p:nvPr>
            <p:ph type="body" orient="vert" idx="1"/>
          </p:nvPr>
        </p:nvSpPr>
        <p:spPr/>
        <p:txBody>
          <a:bodyPr vert="eaVert" rtlCol="0"/>
          <a:lstStyle/>
          <a:p>
            <a:pPr lvl="0" rtl="0" eaLnBrk="1" latinLnBrk="0" hangingPunct="1"/>
            <a:r>
              <a:rPr lang="zh-TW" altLang="en-US"/>
              <a:t>編輯母片文字樣式</a:t>
            </a:r>
          </a:p>
          <a:p>
            <a:pPr lvl="1" rtl="0" eaLnBrk="1" latinLnBrk="0" hangingPunct="1"/>
            <a:r>
              <a:rPr lang="zh-TW" altLang="en-US"/>
              <a:t>第二層</a:t>
            </a:r>
          </a:p>
          <a:p>
            <a:pPr lvl="2" rtl="0" eaLnBrk="1" latinLnBrk="0" hangingPunct="1"/>
            <a:r>
              <a:rPr lang="zh-TW" altLang="en-US"/>
              <a:t>第三層</a:t>
            </a:r>
          </a:p>
          <a:p>
            <a:pPr lvl="3" rtl="0" eaLnBrk="1" latinLnBrk="0" hangingPunct="1"/>
            <a:r>
              <a:rPr lang="zh-TW" altLang="en-US"/>
              <a:t>第四層</a:t>
            </a:r>
          </a:p>
          <a:p>
            <a:pPr lvl="4" rtl="0" eaLnBrk="1" latinLnBrk="0" hangingPunct="1"/>
            <a:r>
              <a:rPr lang="zh-TW" altLang="en-US"/>
              <a:t>第五層</a:t>
            </a:r>
            <a:endParaRPr kumimoji="0" lang="zh-TW" altLang="en-US" dirty="0"/>
          </a:p>
        </p:txBody>
      </p:sp>
      <p:sp>
        <p:nvSpPr>
          <p:cNvPr id="4" name="日期預留位置 3"/>
          <p:cNvSpPr>
            <a:spLocks noGrp="1"/>
          </p:cNvSpPr>
          <p:nvPr>
            <p:ph type="dt" sz="half" idx="10"/>
          </p:nvPr>
        </p:nvSpPr>
        <p:spPr/>
        <p:txBody>
          <a:bodyPr rtlCol="0"/>
          <a:lstStyle>
            <a:lvl1pPr>
              <a:defRPr/>
            </a:lvl1pPr>
          </a:lstStyle>
          <a:p>
            <a:fld id="{70A2C182-5695-49B7-A55A-C4C225807174}" type="datetime2">
              <a:rPr lang="zh-TW" altLang="en-US" smtClean="0"/>
              <a:t>2021年6月22日</a:t>
            </a:fld>
            <a:endParaRPr lang="zh-TW" altLang="en-US" dirty="0"/>
          </a:p>
        </p:txBody>
      </p:sp>
      <p:sp>
        <p:nvSpPr>
          <p:cNvPr id="5" name="頁尾預留位置 4"/>
          <p:cNvSpPr>
            <a:spLocks noGrp="1"/>
          </p:cNvSpPr>
          <p:nvPr>
            <p:ph type="ftr" sz="quarter" idx="11"/>
          </p:nvPr>
        </p:nvSpPr>
        <p:spPr/>
        <p:txBody>
          <a:bodyPr rtlCol="0"/>
          <a:lstStyle/>
          <a:p>
            <a:pPr rtl="0"/>
            <a:r>
              <a:rPr lang="zh-TW" altLang="en-US" dirty="0"/>
              <a:t>新增頁尾</a:t>
            </a:r>
          </a:p>
        </p:txBody>
      </p:sp>
      <p:sp>
        <p:nvSpPr>
          <p:cNvPr id="6" name="投影片編號預留位置 5"/>
          <p:cNvSpPr>
            <a:spLocks noGrp="1"/>
          </p:cNvSpPr>
          <p:nvPr>
            <p:ph type="sldNum" sz="quarter" idx="12"/>
          </p:nvPr>
        </p:nvSpPr>
        <p:spPr/>
        <p:txBody>
          <a:bodyPr rtlCol="0"/>
          <a:lstStyle/>
          <a:p>
            <a:pPr rtl="0"/>
            <a:fld id="{401CF334-2D5C-4859-84A6-CA7E6E43FAEB}" type="slidenum">
              <a:rPr lang="en-US" altLang="zh-TW" smtClean="0"/>
              <a:pPr rtl="0"/>
              <a:t>‹#›</a:t>
            </a:fld>
            <a:endParaRPr lang="zh-TW" altLang="en-US"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914402"/>
            <a:ext cx="2743200" cy="5211763"/>
          </a:xfrm>
        </p:spPr>
        <p:txBody>
          <a:bodyPr vert="eaVert" rtlCol="0"/>
          <a:lstStyle/>
          <a:p>
            <a:pPr rtl="0"/>
            <a:r>
              <a:rPr lang="zh-TW" altLang="en-US"/>
              <a:t>按一下以編輯母片標題樣式</a:t>
            </a:r>
            <a:endParaRPr kumimoji="0" lang="zh-TW" altLang="en-US" dirty="0"/>
          </a:p>
        </p:txBody>
      </p:sp>
      <p:sp>
        <p:nvSpPr>
          <p:cNvPr id="3" name="直排文字預留位置 2"/>
          <p:cNvSpPr>
            <a:spLocks noGrp="1"/>
          </p:cNvSpPr>
          <p:nvPr>
            <p:ph type="body" orient="vert" idx="1"/>
          </p:nvPr>
        </p:nvSpPr>
        <p:spPr>
          <a:xfrm>
            <a:off x="609600" y="914402"/>
            <a:ext cx="8026400" cy="5211763"/>
          </a:xfrm>
        </p:spPr>
        <p:txBody>
          <a:bodyPr vert="eaVert" rtlCol="0"/>
          <a:lstStyle/>
          <a:p>
            <a:pPr lvl="0" rtl="0" eaLnBrk="1" latinLnBrk="0" hangingPunct="1"/>
            <a:r>
              <a:rPr lang="zh-TW" altLang="en-US"/>
              <a:t>編輯母片文字樣式</a:t>
            </a:r>
          </a:p>
          <a:p>
            <a:pPr lvl="1" rtl="0" eaLnBrk="1" latinLnBrk="0" hangingPunct="1"/>
            <a:r>
              <a:rPr lang="zh-TW" altLang="en-US"/>
              <a:t>第二層</a:t>
            </a:r>
          </a:p>
          <a:p>
            <a:pPr lvl="2" rtl="0" eaLnBrk="1" latinLnBrk="0" hangingPunct="1"/>
            <a:r>
              <a:rPr lang="zh-TW" altLang="en-US"/>
              <a:t>第三層</a:t>
            </a:r>
          </a:p>
          <a:p>
            <a:pPr lvl="3" rtl="0" eaLnBrk="1" latinLnBrk="0" hangingPunct="1"/>
            <a:r>
              <a:rPr lang="zh-TW" altLang="en-US"/>
              <a:t>第四層</a:t>
            </a:r>
          </a:p>
          <a:p>
            <a:pPr lvl="4" rtl="0" eaLnBrk="1" latinLnBrk="0" hangingPunct="1"/>
            <a:r>
              <a:rPr lang="zh-TW" altLang="en-US"/>
              <a:t>第五層</a:t>
            </a:r>
            <a:endParaRPr kumimoji="0" lang="zh-TW" altLang="en-US" dirty="0"/>
          </a:p>
        </p:txBody>
      </p:sp>
      <p:sp>
        <p:nvSpPr>
          <p:cNvPr id="4" name="日期預留位置 3"/>
          <p:cNvSpPr>
            <a:spLocks noGrp="1"/>
          </p:cNvSpPr>
          <p:nvPr>
            <p:ph type="dt" sz="half" idx="10"/>
          </p:nvPr>
        </p:nvSpPr>
        <p:spPr/>
        <p:txBody>
          <a:bodyPr rtlCol="0"/>
          <a:lstStyle>
            <a:lvl1pPr>
              <a:defRPr/>
            </a:lvl1pPr>
          </a:lstStyle>
          <a:p>
            <a:fld id="{8C3E69BE-7459-4A1F-9EA0-29789AB8E338}" type="datetime2">
              <a:rPr lang="zh-TW" altLang="en-US" smtClean="0"/>
              <a:t>2021年6月22日</a:t>
            </a:fld>
            <a:endParaRPr lang="zh-TW" altLang="en-US" dirty="0"/>
          </a:p>
        </p:txBody>
      </p:sp>
      <p:sp>
        <p:nvSpPr>
          <p:cNvPr id="5" name="頁尾預留位置 4"/>
          <p:cNvSpPr>
            <a:spLocks noGrp="1"/>
          </p:cNvSpPr>
          <p:nvPr>
            <p:ph type="ftr" sz="quarter" idx="11"/>
          </p:nvPr>
        </p:nvSpPr>
        <p:spPr/>
        <p:txBody>
          <a:bodyPr rtlCol="0"/>
          <a:lstStyle/>
          <a:p>
            <a:pPr rtl="0"/>
            <a:r>
              <a:rPr lang="zh-TW" altLang="en-US" dirty="0"/>
              <a:t>新增頁尾</a:t>
            </a:r>
          </a:p>
        </p:txBody>
      </p:sp>
      <p:sp>
        <p:nvSpPr>
          <p:cNvPr id="6" name="投影片編號預留位置 5"/>
          <p:cNvSpPr>
            <a:spLocks noGrp="1"/>
          </p:cNvSpPr>
          <p:nvPr>
            <p:ph type="sldNum" sz="quarter" idx="12"/>
          </p:nvPr>
        </p:nvSpPr>
        <p:spPr/>
        <p:txBody>
          <a:bodyPr rtlCol="0"/>
          <a:lstStyle/>
          <a:p>
            <a:pPr rtl="0"/>
            <a:fld id="{401CF334-2D5C-4859-84A6-CA7E6E43FAEB}" type="slidenum">
              <a:rPr lang="en-US" altLang="zh-TW" smtClean="0"/>
              <a:pPr rtl="0"/>
              <a:t>‹#›</a:t>
            </a:fld>
            <a:endParaRPr lang="zh-TW" altLang="en-US"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nd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37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a:t>按一下以編輯母片標題樣式</a:t>
            </a:r>
            <a:endParaRPr kumimoji="0" lang="zh-TW" altLang="en-US" dirty="0"/>
          </a:p>
        </p:txBody>
      </p:sp>
      <p:sp>
        <p:nvSpPr>
          <p:cNvPr id="3" name="內容預留位置 2"/>
          <p:cNvSpPr>
            <a:spLocks noGrp="1"/>
          </p:cNvSpPr>
          <p:nvPr>
            <p:ph idx="1"/>
          </p:nvPr>
        </p:nvSpPr>
        <p:spPr/>
        <p:txBody>
          <a:bodyPr rtlCol="0"/>
          <a:lstStyle/>
          <a:p>
            <a:pPr lvl="0" rtl="0" eaLnBrk="1" latinLnBrk="0" hangingPunct="1"/>
            <a:r>
              <a:rPr lang="zh-TW" altLang="en-US"/>
              <a:t>編輯母片文字樣式</a:t>
            </a:r>
          </a:p>
          <a:p>
            <a:pPr lvl="1" rtl="0" eaLnBrk="1" latinLnBrk="0" hangingPunct="1"/>
            <a:r>
              <a:rPr lang="zh-TW" altLang="en-US"/>
              <a:t>第二層</a:t>
            </a:r>
          </a:p>
          <a:p>
            <a:pPr lvl="2" rtl="0" eaLnBrk="1" latinLnBrk="0" hangingPunct="1"/>
            <a:r>
              <a:rPr lang="zh-TW" altLang="en-US"/>
              <a:t>第三層</a:t>
            </a:r>
          </a:p>
          <a:p>
            <a:pPr lvl="3" rtl="0" eaLnBrk="1" latinLnBrk="0" hangingPunct="1"/>
            <a:r>
              <a:rPr lang="zh-TW" altLang="en-US"/>
              <a:t>第四層</a:t>
            </a:r>
          </a:p>
          <a:p>
            <a:pPr lvl="4" rtl="0" eaLnBrk="1" latinLnBrk="0" hangingPunct="1"/>
            <a:r>
              <a:rPr lang="zh-TW" altLang="en-US"/>
              <a:t>第五層</a:t>
            </a:r>
            <a:endParaRPr kumimoji="0" lang="zh-TW" altLang="en-US" dirty="0"/>
          </a:p>
        </p:txBody>
      </p:sp>
      <p:sp>
        <p:nvSpPr>
          <p:cNvPr id="4" name="日期預留位置 3"/>
          <p:cNvSpPr>
            <a:spLocks noGrp="1"/>
          </p:cNvSpPr>
          <p:nvPr>
            <p:ph type="dt" sz="half" idx="10"/>
          </p:nvPr>
        </p:nvSpPr>
        <p:spPr/>
        <p:txBody>
          <a:bodyPr rtlCol="0"/>
          <a:lstStyle>
            <a:lvl1pPr>
              <a:defRPr/>
            </a:lvl1pPr>
          </a:lstStyle>
          <a:p>
            <a:fld id="{9B1B997E-44DE-460E-A5AF-A6D9C1D39469}" type="datetime2">
              <a:rPr lang="zh-TW" altLang="en-US" smtClean="0"/>
              <a:t>2021年6月22日</a:t>
            </a:fld>
            <a:endParaRPr lang="zh-TW" altLang="en-US" dirty="0"/>
          </a:p>
        </p:txBody>
      </p:sp>
      <p:sp>
        <p:nvSpPr>
          <p:cNvPr id="5" name="頁尾預留位置 4"/>
          <p:cNvSpPr>
            <a:spLocks noGrp="1"/>
          </p:cNvSpPr>
          <p:nvPr>
            <p:ph type="ftr" sz="quarter" idx="11"/>
          </p:nvPr>
        </p:nvSpPr>
        <p:spPr/>
        <p:txBody>
          <a:bodyPr rtlCol="0"/>
          <a:lstStyle/>
          <a:p>
            <a:pPr rtl="0"/>
            <a:r>
              <a:rPr lang="zh-TW" altLang="en-US" dirty="0"/>
              <a:t>新增頁尾</a:t>
            </a:r>
          </a:p>
        </p:txBody>
      </p:sp>
      <p:sp>
        <p:nvSpPr>
          <p:cNvPr id="6" name="投影片編號預留位置 5"/>
          <p:cNvSpPr>
            <a:spLocks noGrp="1"/>
          </p:cNvSpPr>
          <p:nvPr>
            <p:ph type="sldNum" sz="quarter" idx="12"/>
          </p:nvPr>
        </p:nvSpPr>
        <p:spPr/>
        <p:txBody>
          <a:bodyPr rtlCol="0"/>
          <a:lstStyle/>
          <a:p>
            <a:pPr rtl="0"/>
            <a:fld id="{401CF334-2D5C-4859-84A6-CA7E6E43FAEB}" type="slidenum">
              <a:rPr lang="en-US" altLang="zh-TW" smtClean="0"/>
              <a:pPr rtl="0"/>
              <a:t>‹#›</a:t>
            </a:fld>
            <a:endParaRPr lang="zh-TW" altLang="en-US"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微軟正黑體" panose="020B0604030504040204" pitchFamily="34" charset="-120"/>
                <a:ea typeface="微軟正黑體" panose="020B0604030504040204" pitchFamily="34" charset="-120"/>
                <a:cs typeface="+mj-cs"/>
              </a:defRPr>
            </a:lvl1pPr>
          </a:lstStyle>
          <a:p>
            <a:pPr rtl="0"/>
            <a:r>
              <a:rPr lang="zh-TW" altLang="en-US"/>
              <a:t>按一下以編輯母片標題樣式</a:t>
            </a:r>
            <a:endParaRPr kumimoji="0" lang="zh-TW" altLang="en-US" dirty="0"/>
          </a:p>
        </p:txBody>
      </p:sp>
      <p:sp>
        <p:nvSpPr>
          <p:cNvPr id="3" name="文字預留位置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zh-TW" altLang="en-US"/>
              <a:t>編輯母片文字樣式</a:t>
            </a:r>
          </a:p>
        </p:txBody>
      </p:sp>
      <p:sp>
        <p:nvSpPr>
          <p:cNvPr id="4" name="日期預留位置 3"/>
          <p:cNvSpPr>
            <a:spLocks noGrp="1"/>
          </p:cNvSpPr>
          <p:nvPr>
            <p:ph type="dt" sz="half" idx="10"/>
          </p:nvPr>
        </p:nvSpPr>
        <p:spPr/>
        <p:txBody>
          <a:bodyPr rtlCol="0"/>
          <a:lstStyle>
            <a:lvl1pPr>
              <a:defRPr/>
            </a:lvl1pPr>
          </a:lstStyle>
          <a:p>
            <a:fld id="{8F3E39D1-5353-4525-BF09-3D31F859518F}" type="datetime2">
              <a:rPr lang="zh-TW" altLang="en-US" smtClean="0"/>
              <a:t>2021年6月22日</a:t>
            </a:fld>
            <a:endParaRPr lang="zh-TW" altLang="en-US" dirty="0"/>
          </a:p>
        </p:txBody>
      </p:sp>
      <p:sp>
        <p:nvSpPr>
          <p:cNvPr id="5" name="頁尾預留位置 4"/>
          <p:cNvSpPr>
            <a:spLocks noGrp="1"/>
          </p:cNvSpPr>
          <p:nvPr>
            <p:ph type="ftr" sz="quarter" idx="11"/>
          </p:nvPr>
        </p:nvSpPr>
        <p:spPr/>
        <p:txBody>
          <a:bodyPr rtlCol="0"/>
          <a:lstStyle/>
          <a:p>
            <a:pPr rtl="0"/>
            <a:r>
              <a:rPr lang="zh-TW" altLang="en-US" dirty="0"/>
              <a:t>新增頁尾</a:t>
            </a:r>
          </a:p>
        </p:txBody>
      </p:sp>
      <p:sp>
        <p:nvSpPr>
          <p:cNvPr id="6" name="投影片編號預留位置 5"/>
          <p:cNvSpPr>
            <a:spLocks noGrp="1"/>
          </p:cNvSpPr>
          <p:nvPr>
            <p:ph type="sldNum" sz="quarter" idx="12"/>
          </p:nvPr>
        </p:nvSpPr>
        <p:spPr/>
        <p:txBody>
          <a:bodyPr rtlCol="0"/>
          <a:lstStyle/>
          <a:p>
            <a:pPr rtl="0"/>
            <a:fld id="{401CF334-2D5C-4859-84A6-CA7E6E43FAEB}" type="slidenum">
              <a:rPr lang="en-US" altLang="zh-TW" smtClean="0"/>
              <a:pPr rtl="0"/>
              <a:t>‹#›</a:t>
            </a:fld>
            <a:endParaRPr lang="zh-TW" altLang="en-US"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0" y="704088"/>
            <a:ext cx="10972800" cy="1143000"/>
          </a:xfrm>
        </p:spPr>
        <p:txBody>
          <a:bodyPr rtlCol="0"/>
          <a:lstStyle>
            <a:lvl1pPr>
              <a:defRPr>
                <a:latin typeface="微軟正黑體" panose="020B0604030504040204" pitchFamily="34" charset="-120"/>
                <a:ea typeface="微軟正黑體" panose="020B0604030504040204" pitchFamily="34" charset="-120"/>
              </a:defRPr>
            </a:lvl1pPr>
          </a:lstStyle>
          <a:p>
            <a:pPr rtl="0"/>
            <a:r>
              <a:rPr lang="zh-TW" altLang="en-US"/>
              <a:t>按一下以編輯母片標題樣式</a:t>
            </a:r>
            <a:endParaRPr kumimoji="0" lang="zh-TW" altLang="en-US" dirty="0"/>
          </a:p>
        </p:txBody>
      </p:sp>
      <p:sp>
        <p:nvSpPr>
          <p:cNvPr id="3" name="內容預留位置 2"/>
          <p:cNvSpPr>
            <a:spLocks noGrp="1"/>
          </p:cNvSpPr>
          <p:nvPr>
            <p:ph sz="half" idx="1"/>
          </p:nvPr>
        </p:nvSpPr>
        <p:spPr>
          <a:xfrm>
            <a:off x="609600" y="1920085"/>
            <a:ext cx="5384800" cy="4434840"/>
          </a:xfrm>
        </p:spPr>
        <p:txBody>
          <a:bodyPr rtlCol="0"/>
          <a:lstStyle>
            <a:lvl1pPr>
              <a:defRPr sz="2600">
                <a:latin typeface="細明體" panose="02020509000000000000" pitchFamily="49" charset="-120"/>
                <a:ea typeface="細明體" panose="02020509000000000000" pitchFamily="49" charset="-120"/>
              </a:defRPr>
            </a:lvl1pPr>
            <a:lvl2pPr>
              <a:defRPr sz="2400">
                <a:latin typeface="細明體" panose="02020509000000000000" pitchFamily="49" charset="-120"/>
                <a:ea typeface="細明體" panose="02020509000000000000" pitchFamily="49" charset="-120"/>
              </a:defRPr>
            </a:lvl2pPr>
            <a:lvl3pPr>
              <a:defRPr sz="2000">
                <a:latin typeface="細明體" panose="02020509000000000000" pitchFamily="49" charset="-120"/>
                <a:ea typeface="細明體" panose="02020509000000000000" pitchFamily="49" charset="-120"/>
              </a:defRPr>
            </a:lvl3pPr>
            <a:lvl4pPr>
              <a:defRPr sz="1800">
                <a:latin typeface="細明體" panose="02020509000000000000" pitchFamily="49" charset="-120"/>
                <a:ea typeface="細明體" panose="02020509000000000000" pitchFamily="49" charset="-120"/>
              </a:defRPr>
            </a:lvl4pPr>
            <a:lvl5pPr>
              <a:defRPr sz="1800">
                <a:latin typeface="細明體" panose="02020509000000000000" pitchFamily="49" charset="-120"/>
                <a:ea typeface="細明體" panose="02020509000000000000" pitchFamily="49" charset="-120"/>
              </a:defRPr>
            </a:lvl5pPr>
          </a:lstStyle>
          <a:p>
            <a:pPr lvl="0" rtl="0" eaLnBrk="1" latinLnBrk="0" hangingPunct="1"/>
            <a:r>
              <a:rPr lang="zh-TW" altLang="en-US"/>
              <a:t>編輯母片文字樣式</a:t>
            </a:r>
          </a:p>
          <a:p>
            <a:pPr lvl="1" rtl="0" eaLnBrk="1" latinLnBrk="0" hangingPunct="1"/>
            <a:r>
              <a:rPr lang="zh-TW" altLang="en-US"/>
              <a:t>第二層</a:t>
            </a:r>
          </a:p>
          <a:p>
            <a:pPr lvl="2" rtl="0" eaLnBrk="1" latinLnBrk="0" hangingPunct="1"/>
            <a:r>
              <a:rPr lang="zh-TW" altLang="en-US"/>
              <a:t>第三層</a:t>
            </a:r>
          </a:p>
          <a:p>
            <a:pPr lvl="3" rtl="0" eaLnBrk="1" latinLnBrk="0" hangingPunct="1"/>
            <a:r>
              <a:rPr lang="zh-TW" altLang="en-US"/>
              <a:t>第四層</a:t>
            </a:r>
          </a:p>
          <a:p>
            <a:pPr lvl="4" rtl="0" eaLnBrk="1" latinLnBrk="0" hangingPunct="1"/>
            <a:r>
              <a:rPr lang="zh-TW" altLang="en-US"/>
              <a:t>第五層</a:t>
            </a:r>
            <a:endParaRPr kumimoji="0" lang="zh-TW" altLang="en-US" dirty="0"/>
          </a:p>
        </p:txBody>
      </p:sp>
      <p:sp>
        <p:nvSpPr>
          <p:cNvPr id="4" name="內容預留位置 3"/>
          <p:cNvSpPr>
            <a:spLocks noGrp="1"/>
          </p:cNvSpPr>
          <p:nvPr>
            <p:ph sz="half" idx="2"/>
          </p:nvPr>
        </p:nvSpPr>
        <p:spPr>
          <a:xfrm>
            <a:off x="6197600" y="1920085"/>
            <a:ext cx="5384800" cy="4434840"/>
          </a:xfrm>
        </p:spPr>
        <p:txBody>
          <a:bodyPr rtlCol="0"/>
          <a:lstStyle>
            <a:lvl1pPr>
              <a:defRPr sz="2600">
                <a:latin typeface="細明體" panose="02020509000000000000" pitchFamily="49" charset="-120"/>
                <a:ea typeface="細明體" panose="02020509000000000000" pitchFamily="49" charset="-120"/>
              </a:defRPr>
            </a:lvl1pPr>
            <a:lvl2pPr>
              <a:defRPr sz="2400">
                <a:latin typeface="細明體" panose="02020509000000000000" pitchFamily="49" charset="-120"/>
                <a:ea typeface="細明體" panose="02020509000000000000" pitchFamily="49" charset="-120"/>
              </a:defRPr>
            </a:lvl2pPr>
            <a:lvl3pPr>
              <a:defRPr sz="2000">
                <a:latin typeface="細明體" panose="02020509000000000000" pitchFamily="49" charset="-120"/>
                <a:ea typeface="細明體" panose="02020509000000000000" pitchFamily="49" charset="-120"/>
              </a:defRPr>
            </a:lvl3pPr>
            <a:lvl4pPr>
              <a:defRPr sz="1800">
                <a:latin typeface="細明體" panose="02020509000000000000" pitchFamily="49" charset="-120"/>
                <a:ea typeface="細明體" panose="02020509000000000000" pitchFamily="49" charset="-120"/>
              </a:defRPr>
            </a:lvl4pPr>
            <a:lvl5pPr>
              <a:defRPr sz="1800">
                <a:latin typeface="細明體" panose="02020509000000000000" pitchFamily="49" charset="-120"/>
                <a:ea typeface="細明體" panose="02020509000000000000" pitchFamily="49" charset="-120"/>
              </a:defRPr>
            </a:lvl5pPr>
          </a:lstStyle>
          <a:p>
            <a:pPr lvl="0" rtl="0" eaLnBrk="1" latinLnBrk="0" hangingPunct="1"/>
            <a:r>
              <a:rPr lang="zh-TW" altLang="en-US"/>
              <a:t>編輯母片文字樣式</a:t>
            </a:r>
          </a:p>
          <a:p>
            <a:pPr lvl="1" rtl="0" eaLnBrk="1" latinLnBrk="0" hangingPunct="1"/>
            <a:r>
              <a:rPr lang="zh-TW" altLang="en-US"/>
              <a:t>第二層</a:t>
            </a:r>
          </a:p>
          <a:p>
            <a:pPr lvl="2" rtl="0" eaLnBrk="1" latinLnBrk="0" hangingPunct="1"/>
            <a:r>
              <a:rPr lang="zh-TW" altLang="en-US"/>
              <a:t>第三層</a:t>
            </a:r>
          </a:p>
          <a:p>
            <a:pPr lvl="3" rtl="0" eaLnBrk="1" latinLnBrk="0" hangingPunct="1"/>
            <a:r>
              <a:rPr lang="zh-TW" altLang="en-US"/>
              <a:t>第四層</a:t>
            </a:r>
          </a:p>
          <a:p>
            <a:pPr lvl="4" rtl="0" eaLnBrk="1" latinLnBrk="0" hangingPunct="1"/>
            <a:r>
              <a:rPr lang="zh-TW" altLang="en-US"/>
              <a:t>第五層</a:t>
            </a:r>
            <a:endParaRPr kumimoji="0" lang="zh-TW" altLang="en-US" dirty="0"/>
          </a:p>
        </p:txBody>
      </p:sp>
      <p:sp>
        <p:nvSpPr>
          <p:cNvPr id="5" name="日期預留位置 4"/>
          <p:cNvSpPr>
            <a:spLocks noGrp="1"/>
          </p:cNvSpPr>
          <p:nvPr>
            <p:ph type="dt" sz="half" idx="10"/>
          </p:nvPr>
        </p:nvSpPr>
        <p:spPr/>
        <p:txBody>
          <a:bodyPr rtlCol="0"/>
          <a:lstStyle>
            <a:lvl1pPr>
              <a:defRPr>
                <a:latin typeface="細明體" panose="02020509000000000000" pitchFamily="49" charset="-120"/>
                <a:ea typeface="細明體" panose="02020509000000000000" pitchFamily="49" charset="-120"/>
              </a:defRPr>
            </a:lvl1pPr>
          </a:lstStyle>
          <a:p>
            <a:fld id="{42DE926E-53C9-4B16-9FF2-2FB4238D6ACD}" type="datetime2">
              <a:rPr lang="zh-TW" altLang="en-US" smtClean="0"/>
              <a:t>2021年6月22日</a:t>
            </a:fld>
            <a:endParaRPr lang="zh-TW" altLang="en-US" dirty="0"/>
          </a:p>
        </p:txBody>
      </p:sp>
      <p:sp>
        <p:nvSpPr>
          <p:cNvPr id="6" name="頁尾預留位置 5"/>
          <p:cNvSpPr>
            <a:spLocks noGrp="1"/>
          </p:cNvSpPr>
          <p:nvPr>
            <p:ph type="ftr" sz="quarter" idx="11"/>
          </p:nvPr>
        </p:nvSpPr>
        <p:spPr/>
        <p:txBody>
          <a:bodyPr rtlCol="0"/>
          <a:lstStyle>
            <a:lvl1pPr>
              <a:defRPr>
                <a:latin typeface="細明體" panose="02020509000000000000" pitchFamily="49" charset="-120"/>
                <a:ea typeface="細明體" panose="02020509000000000000" pitchFamily="49" charset="-120"/>
              </a:defRPr>
            </a:lvl1pPr>
          </a:lstStyle>
          <a:p>
            <a:r>
              <a:rPr lang="zh-TW" altLang="en-US"/>
              <a:t>新增頁尾</a:t>
            </a:r>
            <a:endParaRPr lang="zh-TW" altLang="en-US" dirty="0"/>
          </a:p>
        </p:txBody>
      </p:sp>
      <p:sp>
        <p:nvSpPr>
          <p:cNvPr id="7" name="投影片編號預留位置 6"/>
          <p:cNvSpPr>
            <a:spLocks noGrp="1"/>
          </p:cNvSpPr>
          <p:nvPr>
            <p:ph type="sldNum" sz="quarter" idx="12"/>
          </p:nvPr>
        </p:nvSpPr>
        <p:spPr/>
        <p:txBody>
          <a:bodyPr rtlCol="0"/>
          <a:lstStyle>
            <a:lvl1pPr>
              <a:defRPr>
                <a:latin typeface="細明體" panose="02020509000000000000" pitchFamily="49" charset="-120"/>
                <a:ea typeface="細明體" panose="02020509000000000000" pitchFamily="49" charset="-120"/>
              </a:defRPr>
            </a:lvl1pPr>
          </a:lstStyle>
          <a:p>
            <a:fld id="{401CF334-2D5C-4859-84A6-CA7E6E43FAEB}" type="slidenum">
              <a:rPr lang="en-US" altLang="zh-TW" smtClean="0"/>
              <a:pPr/>
              <a:t>‹#›</a:t>
            </a:fld>
            <a:endParaRPr lang="zh-TW" altLang="en-US"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609600" y="704088"/>
            <a:ext cx="10972800" cy="1143000"/>
          </a:xfrm>
        </p:spPr>
        <p:txBody>
          <a:bodyPr tIns="45720" rtlCol="0" anchor="b"/>
          <a:lstStyle>
            <a:lvl1pPr>
              <a:defRPr/>
            </a:lvl1pPr>
          </a:lstStyle>
          <a:p>
            <a:pPr rtl="0"/>
            <a:r>
              <a:rPr lang="zh-TW" altLang="en-US"/>
              <a:t>按一下以編輯母片標題樣式</a:t>
            </a:r>
            <a:endParaRPr kumimoji="0" lang="zh-TW" altLang="en-US" dirty="0"/>
          </a:p>
        </p:txBody>
      </p:sp>
      <p:sp>
        <p:nvSpPr>
          <p:cNvPr id="3" name="文字預留位置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zh-TW" altLang="en-US"/>
              <a:t>編輯母片文字樣式</a:t>
            </a:r>
          </a:p>
        </p:txBody>
      </p:sp>
      <p:sp>
        <p:nvSpPr>
          <p:cNvPr id="5" name="內容預留位置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zh-TW" altLang="en-US"/>
              <a:t>編輯母片文字樣式</a:t>
            </a:r>
          </a:p>
          <a:p>
            <a:pPr lvl="1" rtl="0" eaLnBrk="1" latinLnBrk="0" hangingPunct="1"/>
            <a:r>
              <a:rPr lang="zh-TW" altLang="en-US"/>
              <a:t>第二層</a:t>
            </a:r>
          </a:p>
          <a:p>
            <a:pPr lvl="2" rtl="0" eaLnBrk="1" latinLnBrk="0" hangingPunct="1"/>
            <a:r>
              <a:rPr lang="zh-TW" altLang="en-US"/>
              <a:t>第三層</a:t>
            </a:r>
          </a:p>
          <a:p>
            <a:pPr lvl="3" rtl="0" eaLnBrk="1" latinLnBrk="0" hangingPunct="1"/>
            <a:r>
              <a:rPr lang="zh-TW" altLang="en-US"/>
              <a:t>第四層</a:t>
            </a:r>
          </a:p>
          <a:p>
            <a:pPr lvl="4" rtl="0" eaLnBrk="1" latinLnBrk="0" hangingPunct="1"/>
            <a:r>
              <a:rPr lang="zh-TW" altLang="en-US"/>
              <a:t>第五層</a:t>
            </a:r>
            <a:endParaRPr kumimoji="0" lang="zh-TW" altLang="en-US" dirty="0"/>
          </a:p>
        </p:txBody>
      </p:sp>
      <p:sp>
        <p:nvSpPr>
          <p:cNvPr id="4" name="文字預留位置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zh-TW" altLang="en-US"/>
              <a:t>編輯母片文字樣式</a:t>
            </a:r>
          </a:p>
        </p:txBody>
      </p:sp>
      <p:sp>
        <p:nvSpPr>
          <p:cNvPr id="6" name="內容預留位置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zh-TW" altLang="en-US"/>
              <a:t>編輯母片文字樣式</a:t>
            </a:r>
          </a:p>
          <a:p>
            <a:pPr lvl="1" rtl="0" eaLnBrk="1" latinLnBrk="0" hangingPunct="1"/>
            <a:r>
              <a:rPr lang="zh-TW" altLang="en-US"/>
              <a:t>第二層</a:t>
            </a:r>
          </a:p>
          <a:p>
            <a:pPr lvl="2" rtl="0" eaLnBrk="1" latinLnBrk="0" hangingPunct="1"/>
            <a:r>
              <a:rPr lang="zh-TW" altLang="en-US"/>
              <a:t>第三層</a:t>
            </a:r>
          </a:p>
          <a:p>
            <a:pPr lvl="3" rtl="0" eaLnBrk="1" latinLnBrk="0" hangingPunct="1"/>
            <a:r>
              <a:rPr lang="zh-TW" altLang="en-US"/>
              <a:t>第四層</a:t>
            </a:r>
          </a:p>
          <a:p>
            <a:pPr lvl="4" rtl="0" eaLnBrk="1" latinLnBrk="0" hangingPunct="1"/>
            <a:r>
              <a:rPr lang="zh-TW" altLang="en-US"/>
              <a:t>第五層</a:t>
            </a:r>
            <a:endParaRPr kumimoji="0" lang="zh-TW" altLang="en-US" dirty="0"/>
          </a:p>
        </p:txBody>
      </p:sp>
      <p:sp>
        <p:nvSpPr>
          <p:cNvPr id="7" name="日期預留位置 6"/>
          <p:cNvSpPr>
            <a:spLocks noGrp="1"/>
          </p:cNvSpPr>
          <p:nvPr>
            <p:ph type="dt" sz="half" idx="10"/>
          </p:nvPr>
        </p:nvSpPr>
        <p:spPr/>
        <p:txBody>
          <a:bodyPr rtlCol="0"/>
          <a:lstStyle>
            <a:lvl1pPr>
              <a:defRPr/>
            </a:lvl1pPr>
          </a:lstStyle>
          <a:p>
            <a:fld id="{BC240F23-AEB1-42EF-881C-D72194075E61}" type="datetime2">
              <a:rPr lang="zh-TW" altLang="en-US" smtClean="0"/>
              <a:t>2021年6月22日</a:t>
            </a:fld>
            <a:endParaRPr lang="zh-TW" altLang="en-US" dirty="0"/>
          </a:p>
        </p:txBody>
      </p:sp>
      <p:sp>
        <p:nvSpPr>
          <p:cNvPr id="8" name="頁尾預留位置 7"/>
          <p:cNvSpPr>
            <a:spLocks noGrp="1"/>
          </p:cNvSpPr>
          <p:nvPr>
            <p:ph type="ftr" sz="quarter" idx="11"/>
          </p:nvPr>
        </p:nvSpPr>
        <p:spPr/>
        <p:txBody>
          <a:bodyPr rtlCol="0"/>
          <a:lstStyle/>
          <a:p>
            <a:pPr rtl="0"/>
            <a:r>
              <a:rPr lang="zh-TW" altLang="en-US" dirty="0"/>
              <a:t>新增頁尾</a:t>
            </a:r>
          </a:p>
        </p:txBody>
      </p:sp>
      <p:sp>
        <p:nvSpPr>
          <p:cNvPr id="9" name="投影片編號預留位置 8"/>
          <p:cNvSpPr>
            <a:spLocks noGrp="1"/>
          </p:cNvSpPr>
          <p:nvPr>
            <p:ph type="sldNum" sz="quarter" idx="12"/>
          </p:nvPr>
        </p:nvSpPr>
        <p:spPr/>
        <p:txBody>
          <a:bodyPr rtlCol="0"/>
          <a:lstStyle/>
          <a:p>
            <a:pPr rtl="0"/>
            <a:fld id="{401CF334-2D5C-4859-84A6-CA7E6E43FAEB}" type="slidenum">
              <a:rPr lang="en-US" altLang="zh-TW" smtClean="0"/>
              <a:pPr rtl="0"/>
              <a:t>‹#›</a:t>
            </a:fld>
            <a:endParaRPr lang="zh-TW" alt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微軟正黑體" panose="020B0604030504040204" pitchFamily="34" charset="-120"/>
                <a:ea typeface="微軟正黑體" panose="020B0604030504040204" pitchFamily="34" charset="-120"/>
                <a:cs typeface="+mj-cs"/>
              </a:defRPr>
            </a:lvl1pPr>
          </a:lstStyle>
          <a:p>
            <a:pPr rtl="0"/>
            <a:r>
              <a:rPr lang="zh-TW" altLang="en-US"/>
              <a:t>按一下以編輯母片標題樣式</a:t>
            </a:r>
            <a:endParaRPr kumimoji="0" lang="zh-TW" altLang="en-US" dirty="0"/>
          </a:p>
        </p:txBody>
      </p:sp>
      <p:sp>
        <p:nvSpPr>
          <p:cNvPr id="3" name="日期預留位置 2"/>
          <p:cNvSpPr>
            <a:spLocks noGrp="1"/>
          </p:cNvSpPr>
          <p:nvPr>
            <p:ph type="dt" sz="half" idx="10"/>
          </p:nvPr>
        </p:nvSpPr>
        <p:spPr/>
        <p:txBody>
          <a:bodyPr rtlCol="0"/>
          <a:lstStyle>
            <a:lvl1pPr>
              <a:defRPr/>
            </a:lvl1pPr>
          </a:lstStyle>
          <a:p>
            <a:fld id="{D8385377-87A1-434E-B4F4-B39EE25C72C8}" type="datetime2">
              <a:rPr lang="zh-TW" altLang="en-US" smtClean="0"/>
              <a:t>2021年6月22日</a:t>
            </a:fld>
            <a:endParaRPr lang="zh-TW" altLang="en-US" dirty="0"/>
          </a:p>
        </p:txBody>
      </p:sp>
      <p:sp>
        <p:nvSpPr>
          <p:cNvPr id="4" name="頁尾預留位置 3"/>
          <p:cNvSpPr>
            <a:spLocks noGrp="1"/>
          </p:cNvSpPr>
          <p:nvPr>
            <p:ph type="ftr" sz="quarter" idx="11"/>
          </p:nvPr>
        </p:nvSpPr>
        <p:spPr/>
        <p:txBody>
          <a:bodyPr rtlCol="0"/>
          <a:lstStyle/>
          <a:p>
            <a:pPr rtl="0"/>
            <a:r>
              <a:rPr lang="zh-TW" altLang="en-US" dirty="0"/>
              <a:t>新增頁尾</a:t>
            </a:r>
          </a:p>
        </p:txBody>
      </p:sp>
      <p:sp>
        <p:nvSpPr>
          <p:cNvPr id="5" name="投影片編號預留位置 4"/>
          <p:cNvSpPr>
            <a:spLocks noGrp="1"/>
          </p:cNvSpPr>
          <p:nvPr>
            <p:ph type="sldNum" sz="quarter" idx="12"/>
          </p:nvPr>
        </p:nvSpPr>
        <p:spPr/>
        <p:txBody>
          <a:bodyPr rtlCol="0"/>
          <a:lstStyle/>
          <a:p>
            <a:pPr rtl="0"/>
            <a:fld id="{401CF334-2D5C-4859-84A6-CA7E6E43FAEB}" type="slidenum">
              <a:rPr lang="en-US" altLang="zh-TW" smtClean="0"/>
              <a:pPr rtl="0"/>
              <a:t>‹#›</a:t>
            </a:fld>
            <a:endParaRPr lang="zh-TW" altLang="en-US"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預留位置 1"/>
          <p:cNvSpPr>
            <a:spLocks noGrp="1"/>
          </p:cNvSpPr>
          <p:nvPr>
            <p:ph type="dt" sz="half" idx="10"/>
          </p:nvPr>
        </p:nvSpPr>
        <p:spPr/>
        <p:txBody>
          <a:bodyPr rtlCol="0"/>
          <a:lstStyle>
            <a:lvl1pPr>
              <a:defRPr/>
            </a:lvl1pPr>
          </a:lstStyle>
          <a:p>
            <a:fld id="{9AC184FC-8C57-4BE6-9BC4-61852F681CAC}" type="datetime2">
              <a:rPr lang="zh-TW" altLang="en-US" smtClean="0"/>
              <a:t>2021年6月22日</a:t>
            </a:fld>
            <a:endParaRPr lang="zh-TW" altLang="en-US" dirty="0"/>
          </a:p>
        </p:txBody>
      </p:sp>
      <p:sp>
        <p:nvSpPr>
          <p:cNvPr id="3" name="頁尾預留位置 2"/>
          <p:cNvSpPr>
            <a:spLocks noGrp="1"/>
          </p:cNvSpPr>
          <p:nvPr>
            <p:ph type="ftr" sz="quarter" idx="11"/>
          </p:nvPr>
        </p:nvSpPr>
        <p:spPr/>
        <p:txBody>
          <a:bodyPr rtlCol="0"/>
          <a:lstStyle/>
          <a:p>
            <a:pPr rtl="0"/>
            <a:r>
              <a:rPr lang="zh-TW" altLang="en-US" dirty="0"/>
              <a:t>新增頁尾</a:t>
            </a:r>
          </a:p>
        </p:txBody>
      </p:sp>
      <p:sp>
        <p:nvSpPr>
          <p:cNvPr id="4" name="投影片編號預留位置 3"/>
          <p:cNvSpPr>
            <a:spLocks noGrp="1"/>
          </p:cNvSpPr>
          <p:nvPr>
            <p:ph type="sldNum" sz="quarter" idx="12"/>
          </p:nvPr>
        </p:nvSpPr>
        <p:spPr/>
        <p:txBody>
          <a:bodyPr rtlCol="0"/>
          <a:lstStyle/>
          <a:p>
            <a:pPr rtl="0"/>
            <a:fld id="{401CF334-2D5C-4859-84A6-CA7E6E43FAEB}" type="slidenum">
              <a:rPr lang="en-US" altLang="zh-TW" smtClean="0"/>
              <a:pPr rtl="0"/>
              <a:t>‹#›</a:t>
            </a:fld>
            <a:endParaRPr lang="zh-TW" altLang="en-US"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微軟正黑體" panose="020B0604030504040204" pitchFamily="34" charset="-120"/>
                <a:ea typeface="微軟正黑體" panose="020B0604030504040204" pitchFamily="34" charset="-120"/>
                <a:cs typeface="+mj-cs"/>
              </a:defRPr>
            </a:lvl1pPr>
          </a:lstStyle>
          <a:p>
            <a:pPr rtl="0"/>
            <a:r>
              <a:rPr lang="zh-TW" altLang="en-US"/>
              <a:t>按一下以編輯母片標題樣式</a:t>
            </a:r>
            <a:endParaRPr kumimoji="0" lang="zh-TW" altLang="en-US" dirty="0"/>
          </a:p>
        </p:txBody>
      </p:sp>
      <p:sp>
        <p:nvSpPr>
          <p:cNvPr id="4" name="內容預留位置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zh-TW" altLang="en-US"/>
              <a:t>編輯母片文字樣式</a:t>
            </a:r>
          </a:p>
          <a:p>
            <a:pPr lvl="1" rtl="0" eaLnBrk="1" latinLnBrk="0" hangingPunct="1"/>
            <a:r>
              <a:rPr lang="zh-TW" altLang="en-US"/>
              <a:t>第二層</a:t>
            </a:r>
          </a:p>
          <a:p>
            <a:pPr lvl="2" rtl="0" eaLnBrk="1" latinLnBrk="0" hangingPunct="1"/>
            <a:r>
              <a:rPr lang="zh-TW" altLang="en-US"/>
              <a:t>第三層</a:t>
            </a:r>
          </a:p>
          <a:p>
            <a:pPr lvl="3" rtl="0" eaLnBrk="1" latinLnBrk="0" hangingPunct="1"/>
            <a:r>
              <a:rPr lang="zh-TW" altLang="en-US"/>
              <a:t>第四層</a:t>
            </a:r>
          </a:p>
          <a:p>
            <a:pPr lvl="4" rtl="0" eaLnBrk="1" latinLnBrk="0" hangingPunct="1"/>
            <a:r>
              <a:rPr lang="zh-TW" altLang="en-US"/>
              <a:t>第五層</a:t>
            </a:r>
            <a:endParaRPr kumimoji="0" lang="zh-TW" altLang="en-US" dirty="0"/>
          </a:p>
        </p:txBody>
      </p:sp>
      <p:sp>
        <p:nvSpPr>
          <p:cNvPr id="3" name="文字預留位置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zh-TW" altLang="en-US"/>
              <a:t>編輯母片文字樣式</a:t>
            </a:r>
          </a:p>
        </p:txBody>
      </p:sp>
      <p:sp>
        <p:nvSpPr>
          <p:cNvPr id="5" name="日期預留位置 4"/>
          <p:cNvSpPr>
            <a:spLocks noGrp="1"/>
          </p:cNvSpPr>
          <p:nvPr>
            <p:ph type="dt" sz="half" idx="10"/>
          </p:nvPr>
        </p:nvSpPr>
        <p:spPr/>
        <p:txBody>
          <a:bodyPr rtlCol="0"/>
          <a:lstStyle>
            <a:lvl1pPr>
              <a:defRPr/>
            </a:lvl1pPr>
          </a:lstStyle>
          <a:p>
            <a:fld id="{98D68F8C-BD31-4083-BC63-0D3223044904}" type="datetime2">
              <a:rPr lang="zh-TW" altLang="en-US" smtClean="0"/>
              <a:t>2021年6月22日</a:t>
            </a:fld>
            <a:endParaRPr lang="zh-TW" altLang="en-US" dirty="0"/>
          </a:p>
        </p:txBody>
      </p:sp>
      <p:sp>
        <p:nvSpPr>
          <p:cNvPr id="6" name="頁尾預留位置 5"/>
          <p:cNvSpPr>
            <a:spLocks noGrp="1"/>
          </p:cNvSpPr>
          <p:nvPr>
            <p:ph type="ftr" sz="quarter" idx="11"/>
          </p:nvPr>
        </p:nvSpPr>
        <p:spPr/>
        <p:txBody>
          <a:bodyPr rtlCol="0"/>
          <a:lstStyle/>
          <a:p>
            <a:pPr rtl="0"/>
            <a:r>
              <a:rPr lang="zh-TW" altLang="en-US" dirty="0"/>
              <a:t>新增頁尾</a:t>
            </a:r>
          </a:p>
        </p:txBody>
      </p:sp>
      <p:sp>
        <p:nvSpPr>
          <p:cNvPr id="7" name="投影片編號預留位置 6"/>
          <p:cNvSpPr>
            <a:spLocks noGrp="1"/>
          </p:cNvSpPr>
          <p:nvPr>
            <p:ph type="sldNum" sz="quarter" idx="12"/>
          </p:nvPr>
        </p:nvSpPr>
        <p:spPr/>
        <p:txBody>
          <a:bodyPr rtlCol="0"/>
          <a:lstStyle/>
          <a:p>
            <a:pPr rtl="0"/>
            <a:fld id="{401CF334-2D5C-4859-84A6-CA7E6E43FAEB}" type="slidenum">
              <a:rPr lang="en-US" altLang="zh-TW" smtClean="0"/>
              <a:pPr rtl="0"/>
              <a:t>‹#›</a:t>
            </a:fld>
            <a:endParaRPr lang="zh-TW" altLang="en-US"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zh-TW" altLang="en-US" sz="1800" dirty="0">
              <a:latin typeface="細明體" panose="02020509000000000000" pitchFamily="49" charset="-120"/>
              <a:ea typeface="細明體" panose="02020509000000000000" pitchFamily="49" charset="-120"/>
            </a:endParaRPr>
          </a:p>
        </p:txBody>
      </p:sp>
      <p:sp>
        <p:nvSpPr>
          <p:cNvPr id="12" name="直角三角形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zh-TW" altLang="en-US" sz="1800" dirty="0">
              <a:latin typeface="細明體" panose="02020509000000000000" pitchFamily="49" charset="-120"/>
              <a:ea typeface="細明體" panose="02020509000000000000" pitchFamily="49" charset="-120"/>
            </a:endParaRPr>
          </a:p>
        </p:txBody>
      </p:sp>
      <p:sp>
        <p:nvSpPr>
          <p:cNvPr id="2" name="標題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zh-TW" altLang="en-US"/>
              <a:t>按一下以編輯母片標題樣式</a:t>
            </a:r>
            <a:endParaRPr kumimoji="0" lang="zh-TW" altLang="en-US" dirty="0"/>
          </a:p>
        </p:txBody>
      </p:sp>
      <p:sp>
        <p:nvSpPr>
          <p:cNvPr id="3" name="圖片預留位置 2" descr="要新增影像的空白預留位置。按一下預留位置，然後選取您要新增的影像"/>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atin typeface="細明體" panose="02020509000000000000" pitchFamily="49" charset="-120"/>
                <a:ea typeface="細明體" panose="02020509000000000000" pitchFamily="49" charset="-120"/>
              </a:defRPr>
            </a:lvl1pPr>
          </a:lstStyle>
          <a:p>
            <a:pPr rtl="0"/>
            <a:r>
              <a:rPr lang="zh-TW" altLang="en-US"/>
              <a:t>按一下圖示以新增圖片</a:t>
            </a:r>
            <a:endParaRPr kumimoji="0" lang="zh-TW" altLang="en-US" dirty="0"/>
          </a:p>
        </p:txBody>
      </p:sp>
      <p:sp>
        <p:nvSpPr>
          <p:cNvPr id="4" name="文字預留位置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atin typeface="細明體" panose="02020509000000000000" pitchFamily="49" charset="-120"/>
                <a:ea typeface="細明體" panose="02020509000000000000" pitchFamily="49" charset="-120"/>
              </a:defRPr>
            </a:lvl1pPr>
            <a:lvl2pPr>
              <a:defRPr sz="1200"/>
            </a:lvl2pPr>
            <a:lvl3pPr>
              <a:defRPr sz="1000"/>
            </a:lvl3pPr>
            <a:lvl4pPr>
              <a:defRPr sz="900"/>
            </a:lvl4pPr>
            <a:lvl5pPr>
              <a:defRPr sz="900"/>
            </a:lvl5pPr>
          </a:lstStyle>
          <a:p>
            <a:pPr lvl="0" rtl="0" eaLnBrk="1" latinLnBrk="0" hangingPunct="1"/>
            <a:r>
              <a:rPr lang="zh-TW" altLang="en-US"/>
              <a:t>編輯母片文字樣式</a:t>
            </a:r>
          </a:p>
        </p:txBody>
      </p:sp>
      <p:sp>
        <p:nvSpPr>
          <p:cNvPr id="5" name="日期預留位置 4"/>
          <p:cNvSpPr>
            <a:spLocks noGrp="1"/>
          </p:cNvSpPr>
          <p:nvPr>
            <p:ph type="dt" sz="half" idx="10"/>
          </p:nvPr>
        </p:nvSpPr>
        <p:spPr/>
        <p:txBody>
          <a:bodyPr rtlCol="0"/>
          <a:lstStyle>
            <a:lvl1pPr>
              <a:defRPr>
                <a:latin typeface="細明體" panose="02020509000000000000" pitchFamily="49" charset="-120"/>
                <a:ea typeface="細明體" panose="02020509000000000000" pitchFamily="49" charset="-120"/>
              </a:defRPr>
            </a:lvl1pPr>
          </a:lstStyle>
          <a:p>
            <a:fld id="{11B426F6-E783-468B-BCD8-EBC4A0D73000}" type="datetime2">
              <a:rPr lang="zh-TW" altLang="en-US" smtClean="0"/>
              <a:t>2021年6月22日</a:t>
            </a:fld>
            <a:endParaRPr lang="zh-TW" altLang="en-US" dirty="0"/>
          </a:p>
        </p:txBody>
      </p:sp>
      <p:sp>
        <p:nvSpPr>
          <p:cNvPr id="6" name="頁尾預留位置 5"/>
          <p:cNvSpPr>
            <a:spLocks noGrp="1"/>
          </p:cNvSpPr>
          <p:nvPr>
            <p:ph type="ftr" sz="quarter" idx="11"/>
          </p:nvPr>
        </p:nvSpPr>
        <p:spPr/>
        <p:txBody>
          <a:bodyPr rtlCol="0"/>
          <a:lstStyle>
            <a:lvl1pPr>
              <a:defRPr>
                <a:latin typeface="細明體" panose="02020509000000000000" pitchFamily="49" charset="-120"/>
                <a:ea typeface="細明體" panose="02020509000000000000" pitchFamily="49" charset="-120"/>
              </a:defRPr>
            </a:lvl1pPr>
          </a:lstStyle>
          <a:p>
            <a:r>
              <a:rPr lang="zh-TW" altLang="en-US"/>
              <a:t>新增頁尾</a:t>
            </a:r>
            <a:endParaRPr lang="zh-TW" altLang="en-US" dirty="0"/>
          </a:p>
        </p:txBody>
      </p:sp>
      <p:sp>
        <p:nvSpPr>
          <p:cNvPr id="7" name="投影片編號預留位置 6"/>
          <p:cNvSpPr>
            <a:spLocks noGrp="1"/>
          </p:cNvSpPr>
          <p:nvPr>
            <p:ph type="sldNum" sz="quarter" idx="12"/>
          </p:nvPr>
        </p:nvSpPr>
        <p:spPr>
          <a:xfrm>
            <a:off x="10769600" y="6356351"/>
            <a:ext cx="812800" cy="365125"/>
          </a:xfrm>
        </p:spPr>
        <p:txBody>
          <a:bodyPr rtlCol="0"/>
          <a:lstStyle>
            <a:lvl1pPr>
              <a:defRPr>
                <a:latin typeface="細明體" panose="02020509000000000000" pitchFamily="49" charset="-120"/>
                <a:ea typeface="細明體" panose="02020509000000000000" pitchFamily="49" charset="-120"/>
              </a:defRPr>
            </a:lvl1pPr>
          </a:lstStyle>
          <a:p>
            <a:fld id="{401CF334-2D5C-4859-84A6-CA7E6E43FAEB}" type="slidenum">
              <a:rPr lang="en-US" altLang="zh-TW" smtClean="0"/>
              <a:pPr/>
              <a:t>‹#›</a:t>
            </a:fld>
            <a:endParaRPr lang="zh-TW" altLang="en-US" dirty="0"/>
          </a:p>
        </p:txBody>
      </p:sp>
      <p:sp>
        <p:nvSpPr>
          <p:cNvPr id="10" name="手繪多邊形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zh-TW" altLang="en-US" sz="1800" dirty="0">
              <a:solidFill>
                <a:schemeClr val="tx1"/>
              </a:solidFill>
              <a:latin typeface="細明體" panose="02020509000000000000" pitchFamily="49" charset="-120"/>
              <a:ea typeface="細明體" panose="02020509000000000000" pitchFamily="49" charset="-120"/>
              <a:cs typeface="+mn-cs"/>
            </a:endParaRPr>
          </a:p>
        </p:txBody>
      </p:sp>
      <p:sp>
        <p:nvSpPr>
          <p:cNvPr id="11" name="手繪多邊形​​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zh-TW" altLang="en-US" sz="1800" dirty="0">
              <a:solidFill>
                <a:schemeClr val="tx1"/>
              </a:solidFill>
              <a:latin typeface="細明體" panose="02020509000000000000" pitchFamily="49" charset="-120"/>
              <a:ea typeface="細明體" panose="02020509000000000000" pitchFamily="49" charset="-120"/>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群組 24"/>
          <p:cNvGrpSpPr/>
          <p:nvPr/>
        </p:nvGrpSpPr>
        <p:grpSpPr>
          <a:xfrm>
            <a:off x="-29028" y="-7144"/>
            <a:ext cx="12240731" cy="6879658"/>
            <a:chOff x="0" y="-21658"/>
            <a:chExt cx="12240731" cy="6879658"/>
          </a:xfrm>
        </p:grpSpPr>
        <p:sp>
          <p:nvSpPr>
            <p:cNvPr id="26" name="矩形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noProof="0" dirty="0">
                <a:latin typeface="細明體" panose="02020509000000000000" pitchFamily="49" charset="-120"/>
                <a:ea typeface="細明體" panose="02020509000000000000" pitchFamily="49" charset="-120"/>
              </a:endParaRPr>
            </a:p>
          </p:txBody>
        </p:sp>
        <p:grpSp>
          <p:nvGrpSpPr>
            <p:cNvPr id="27" name="群組 26"/>
            <p:cNvGrpSpPr/>
            <p:nvPr/>
          </p:nvGrpSpPr>
          <p:grpSpPr>
            <a:xfrm>
              <a:off x="0" y="-21658"/>
              <a:ext cx="12240731" cy="1041400"/>
              <a:chOff x="-25356" y="-7144"/>
              <a:chExt cx="12240731" cy="1041400"/>
            </a:xfrm>
          </p:grpSpPr>
          <p:sp>
            <p:nvSpPr>
              <p:cNvPr id="28" name="手繪多邊形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zh-TW" altLang="en-US" sz="1800" noProof="0" dirty="0">
                  <a:solidFill>
                    <a:schemeClr val="tx1"/>
                  </a:solidFill>
                  <a:latin typeface="細明體" panose="02020509000000000000" pitchFamily="49" charset="-120"/>
                  <a:ea typeface="細明體" panose="02020509000000000000" pitchFamily="49" charset="-120"/>
                  <a:cs typeface="+mn-cs"/>
                </a:endParaRPr>
              </a:p>
            </p:txBody>
          </p:sp>
          <p:sp>
            <p:nvSpPr>
              <p:cNvPr id="29" name="手繪多邊形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zh-TW" altLang="en-US" sz="1800" noProof="0" dirty="0">
                  <a:solidFill>
                    <a:schemeClr val="tx1"/>
                  </a:solidFill>
                  <a:latin typeface="細明體" panose="02020509000000000000" pitchFamily="49" charset="-120"/>
                  <a:ea typeface="細明體" panose="02020509000000000000" pitchFamily="49" charset="-120"/>
                  <a:cs typeface="+mn-cs"/>
                </a:endParaRPr>
              </a:p>
            </p:txBody>
          </p:sp>
          <p:grpSp>
            <p:nvGrpSpPr>
              <p:cNvPr id="31" name="群組 30"/>
              <p:cNvGrpSpPr/>
              <p:nvPr/>
            </p:nvGrpSpPr>
            <p:grpSpPr>
              <a:xfrm>
                <a:off x="-25356" y="202408"/>
                <a:ext cx="12240731" cy="649224"/>
                <a:chOff x="-19045" y="216550"/>
                <a:chExt cx="9180548" cy="649224"/>
              </a:xfrm>
            </p:grpSpPr>
            <p:sp>
              <p:nvSpPr>
                <p:cNvPr id="32" name="手繪多邊形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zh-TW" altLang="en-US" sz="1800" noProof="0" dirty="0">
                    <a:latin typeface="細明體" panose="02020509000000000000" pitchFamily="49" charset="-120"/>
                    <a:ea typeface="細明體" panose="02020509000000000000" pitchFamily="49" charset="-120"/>
                  </a:endParaRPr>
                </a:p>
              </p:txBody>
            </p:sp>
            <p:sp>
              <p:nvSpPr>
                <p:cNvPr id="33" name="手繪多邊形​​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zh-TW" altLang="en-US" sz="1800" noProof="0" dirty="0">
                    <a:latin typeface="細明體" panose="02020509000000000000" pitchFamily="49" charset="-120"/>
                    <a:ea typeface="細明體" panose="02020509000000000000" pitchFamily="49" charset="-120"/>
                  </a:endParaRPr>
                </a:p>
              </p:txBody>
            </p:sp>
          </p:grpSp>
        </p:grpSp>
      </p:grpSp>
      <p:sp>
        <p:nvSpPr>
          <p:cNvPr id="9" name="標題預留位置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zh-TW" altLang="en-US" noProof="0" dirty="0"/>
              <a:t>按一下以編輯母片標題樣式</a:t>
            </a:r>
            <a:endParaRPr kumimoji="0" lang="zh-TW" altLang="en-US" noProof="0" dirty="0"/>
          </a:p>
        </p:txBody>
      </p:sp>
      <p:sp>
        <p:nvSpPr>
          <p:cNvPr id="30" name="文字預留位置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zh-TW" altLang="en-US" noProof="0" dirty="0"/>
              <a:t>按一下以編輯母片文字樣式</a:t>
            </a:r>
          </a:p>
          <a:p>
            <a:pPr lvl="1" rtl="0" eaLnBrk="1" latinLnBrk="0" hangingPunct="1"/>
            <a:r>
              <a:rPr lang="zh-TW" altLang="en-US" noProof="0" dirty="0"/>
              <a:t>第二層</a:t>
            </a:r>
          </a:p>
          <a:p>
            <a:pPr lvl="2" rtl="0" eaLnBrk="1" latinLnBrk="0" hangingPunct="1"/>
            <a:r>
              <a:rPr lang="zh-TW" altLang="en-US" noProof="0" dirty="0"/>
              <a:t>第三層</a:t>
            </a:r>
          </a:p>
          <a:p>
            <a:pPr lvl="3" rtl="0" eaLnBrk="1" latinLnBrk="0" hangingPunct="1"/>
            <a:r>
              <a:rPr lang="zh-TW" altLang="en-US" noProof="0" dirty="0"/>
              <a:t>第四層</a:t>
            </a:r>
          </a:p>
          <a:p>
            <a:pPr lvl="4" rtl="0" eaLnBrk="1" latinLnBrk="0" hangingPunct="1"/>
            <a:r>
              <a:rPr lang="zh-TW" altLang="en-US" noProof="0" dirty="0"/>
              <a:t>第五層</a:t>
            </a:r>
          </a:p>
        </p:txBody>
      </p:sp>
      <p:sp>
        <p:nvSpPr>
          <p:cNvPr id="10" name="日期預留位置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latin typeface="細明體" panose="02020509000000000000" pitchFamily="49" charset="-120"/>
                <a:ea typeface="細明體" panose="02020509000000000000" pitchFamily="49" charset="-120"/>
              </a:defRPr>
            </a:lvl1pPr>
          </a:lstStyle>
          <a:p>
            <a:fld id="{31CE6ED1-D31C-438B-B4DC-5B47F6BE21E2}" type="datetime2">
              <a:rPr lang="zh-TW" altLang="en-US" smtClean="0"/>
              <a:t>2021年6月22日</a:t>
            </a:fld>
            <a:endParaRPr lang="zh-TW" altLang="en-US" dirty="0"/>
          </a:p>
        </p:txBody>
      </p:sp>
      <p:sp>
        <p:nvSpPr>
          <p:cNvPr id="22" name="頁尾預留位置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latin typeface="細明體" panose="02020509000000000000" pitchFamily="49" charset="-120"/>
                <a:ea typeface="細明體" panose="02020509000000000000" pitchFamily="49" charset="-120"/>
              </a:defRPr>
            </a:lvl1pPr>
          </a:lstStyle>
          <a:p>
            <a:r>
              <a:rPr lang="zh-TW" altLang="en-US" noProof="0" dirty="0"/>
              <a:t>新增頁尾</a:t>
            </a:r>
          </a:p>
        </p:txBody>
      </p:sp>
      <p:sp>
        <p:nvSpPr>
          <p:cNvPr id="18" name="投影片編號預留位置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latin typeface="細明體" panose="02020509000000000000" pitchFamily="49" charset="-120"/>
                <a:ea typeface="細明體" panose="02020509000000000000" pitchFamily="49" charset="-120"/>
              </a:defRPr>
            </a:lvl1pPr>
          </a:lstStyle>
          <a:p>
            <a:fld id="{401CF334-2D5C-4859-84A6-CA7E6E43FAEB}" type="slidenum">
              <a:rPr lang="en-US" altLang="zh-TW" noProof="0" smtClean="0"/>
              <a:pPr/>
              <a:t>‹#›</a:t>
            </a:fld>
            <a:endParaRPr lang="zh-TW" altLang="en-US"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5000" b="0" kern="1200">
          <a:ln>
            <a:noFill/>
          </a:ln>
          <a:solidFill>
            <a:schemeClr val="tx2"/>
          </a:solidFill>
          <a:effectLst/>
          <a:latin typeface="微軟正黑體" panose="020B0604030504040204" pitchFamily="34" charset="-120"/>
          <a:ea typeface="微軟正黑體" panose="020B0604030504040204" pitchFamily="34" charset="-120"/>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細明體" panose="02020509000000000000" pitchFamily="49" charset="-120"/>
          <a:ea typeface="細明體" panose="02020509000000000000" pitchFamily="49" charset="-120"/>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細明體" panose="02020509000000000000" pitchFamily="49" charset="-120"/>
          <a:ea typeface="細明體" panose="02020509000000000000" pitchFamily="49" charset="-120"/>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細明體" panose="02020509000000000000" pitchFamily="49" charset="-120"/>
          <a:ea typeface="細明體" panose="02020509000000000000" pitchFamily="49" charset="-120"/>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細明體" panose="02020509000000000000" pitchFamily="49" charset="-120"/>
          <a:ea typeface="細明體" panose="02020509000000000000" pitchFamily="49" charset="-120"/>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細明體" panose="02020509000000000000" pitchFamily="49" charset="-120"/>
          <a:ea typeface="細明體" panose="02020509000000000000" pitchFamily="49" charset="-120"/>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0.jp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1.jpg"/></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609600" y="393004"/>
            <a:ext cx="10972800" cy="1143000"/>
          </a:xfrm>
        </p:spPr>
        <p:txBody>
          <a:bodyPr rtlCol="0">
            <a:noAutofit/>
          </a:bodyPr>
          <a:lstStyle/>
          <a:p>
            <a:pPr algn="ctr"/>
            <a:r>
              <a:rPr lang="en-US" altLang="zh-TW" sz="3600" b="1" dirty="0">
                <a:solidFill>
                  <a:schemeClr val="tx1"/>
                </a:solidFill>
                <a:latin typeface="Times New Roman" panose="02020603050405020304" pitchFamily="18" charset="0"/>
                <a:cs typeface="Times New Roman" panose="02020603050405020304" pitchFamily="18" charset="0"/>
              </a:rPr>
              <a:t>Asian Criminological Society (ACS) Conference 2020</a:t>
            </a:r>
            <a:endParaRPr lang="zh-TW" altLang="en-US" sz="3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sym typeface="新細明體" panose="02020500000000000000" pitchFamily="18" charset="-120"/>
            </a:endParaRPr>
          </a:p>
        </p:txBody>
      </p:sp>
      <p:sp>
        <p:nvSpPr>
          <p:cNvPr id="5" name="副標題 4"/>
          <p:cNvSpPr>
            <a:spLocks noGrp="1"/>
          </p:cNvSpPr>
          <p:nvPr>
            <p:ph idx="1"/>
          </p:nvPr>
        </p:nvSpPr>
        <p:spPr>
          <a:xfrm>
            <a:off x="702297" y="1723184"/>
            <a:ext cx="10787405" cy="4887477"/>
          </a:xfrm>
        </p:spPr>
        <p:txBody>
          <a:bodyPr rtlCol="0">
            <a:normAutofit/>
          </a:bodyPr>
          <a:lstStyle/>
          <a:p>
            <a:pPr algn="ctr"/>
            <a:r>
              <a:rPr lang="en-US" altLang="zh-TW" sz="3600" b="1" dirty="0">
                <a:latin typeface="新細明體" panose="02020500000000000000" pitchFamily="18" charset="-120"/>
                <a:ea typeface="新細明體" panose="02020500000000000000" pitchFamily="18" charset="-120"/>
              </a:rPr>
              <a:t>《</a:t>
            </a:r>
            <a: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Study on the Current Situations, Dilemmas, and Response for Juvenile Drug Crime Prevention and Control Mechanism in Taiwan</a:t>
            </a:r>
            <a:r>
              <a:rPr lang="en-US" altLang="zh-TW" sz="3600" b="1" dirty="0">
                <a:solidFill>
                  <a:srgbClr val="7030A0"/>
                </a:solidFill>
                <a:effectLst>
                  <a:outerShdw blurRad="38100" dist="38100" dir="2700000" algn="tl">
                    <a:srgbClr val="000000">
                      <a:alpha val="43137"/>
                    </a:srgbClr>
                  </a:outerShdw>
                </a:effectLst>
                <a:latin typeface="新細明體" panose="02020500000000000000" pitchFamily="18" charset="-120"/>
                <a:ea typeface="新細明體" panose="02020500000000000000" pitchFamily="18" charset="-120"/>
              </a:rPr>
              <a:t>》</a:t>
            </a:r>
          </a:p>
          <a:p>
            <a:pPr algn="ctr"/>
            <a:endParaRPr lang="en-US" altLang="zh-TW" sz="3500" b="1" dirty="0">
              <a:latin typeface="Times New Roman" panose="02020603050405020304" pitchFamily="18" charset="0"/>
              <a:cs typeface="Times New Roman" panose="02020603050405020304" pitchFamily="18" charset="0"/>
            </a:endParaRPr>
          </a:p>
          <a:p>
            <a:pPr algn="ctr"/>
            <a:r>
              <a:rPr lang="en-US" altLang="zh-TW" sz="3200" b="1" dirty="0">
                <a:latin typeface="Times New Roman" panose="02020603050405020304" pitchFamily="18" charset="0"/>
                <a:cs typeface="Times New Roman" panose="02020603050405020304" pitchFamily="18" charset="0"/>
              </a:rPr>
              <a:t>Presenter: Zeng </a:t>
            </a:r>
            <a:r>
              <a:rPr lang="en-US" altLang="zh-TW" sz="3200" b="1" dirty="0" smtClean="0">
                <a:latin typeface="Times New Roman" panose="02020603050405020304" pitchFamily="18" charset="0"/>
                <a:cs typeface="Times New Roman" panose="02020603050405020304" pitchFamily="18" charset="0"/>
              </a:rPr>
              <a:t>Li-Wen</a:t>
            </a:r>
          </a:p>
          <a:p>
            <a:pPr algn="ctr"/>
            <a:r>
              <a:rPr lang="en-US" altLang="zh-TW" sz="3200" b="1" dirty="0" smtClean="0">
                <a:latin typeface="Times New Roman" panose="02020603050405020304" pitchFamily="18" charset="0"/>
                <a:cs typeface="Times New Roman" panose="02020603050405020304" pitchFamily="18" charset="0"/>
              </a:rPr>
              <a:t>PhD </a:t>
            </a:r>
            <a:r>
              <a:rPr lang="en-US" altLang="zh-TW" sz="3200" b="1" dirty="0">
                <a:latin typeface="Times New Roman" panose="02020603050405020304" pitchFamily="18" charset="0"/>
                <a:cs typeface="Times New Roman" panose="02020603050405020304" pitchFamily="18" charset="0"/>
              </a:rPr>
              <a:t>student, Central Police University (CPU)</a:t>
            </a:r>
          </a:p>
          <a:p>
            <a:pPr algn="ctr"/>
            <a:r>
              <a:rPr lang="en-US" altLang="zh-TW" sz="3200" b="1" dirty="0">
                <a:latin typeface="Times New Roman" panose="02020603050405020304" pitchFamily="18" charset="0"/>
                <a:cs typeface="Times New Roman" panose="02020603050405020304" pitchFamily="18" charset="0"/>
              </a:rPr>
              <a:t>Taiwan(R.O.C)</a:t>
            </a:r>
          </a:p>
          <a:p>
            <a:pPr algn="ctr"/>
            <a:r>
              <a:rPr lang="en-US" altLang="zh-TW" sz="3200" b="1" dirty="0" smtClean="0">
                <a:latin typeface="Times New Roman" panose="02020603050405020304" pitchFamily="18" charset="0"/>
                <a:cs typeface="Times New Roman" panose="02020603050405020304" pitchFamily="18" charset="0"/>
              </a:rPr>
              <a:t>20 </a:t>
            </a:r>
            <a:r>
              <a:rPr lang="en-US" altLang="zh-TW" sz="3200" b="1" dirty="0">
                <a:latin typeface="Times New Roman" panose="02020603050405020304" pitchFamily="18" charset="0"/>
                <a:cs typeface="Times New Roman" panose="02020603050405020304" pitchFamily="18" charset="0"/>
              </a:rPr>
              <a:t>June,2021</a:t>
            </a:r>
            <a:endParaRPr lang="zh-TW" altLang="en-US" sz="3200" b="1" dirty="0">
              <a:sym typeface="新細明體" panose="02020500000000000000" pitchFamily="18" charset="-120"/>
            </a:endParaRPr>
          </a:p>
        </p:txBody>
      </p:sp>
      <p:sp>
        <p:nvSpPr>
          <p:cNvPr id="3" name="投影片編號版面配置區 2"/>
          <p:cNvSpPr>
            <a:spLocks noGrp="1"/>
          </p:cNvSpPr>
          <p:nvPr>
            <p:ph type="sldNum" sz="quarter" idx="12"/>
          </p:nvPr>
        </p:nvSpPr>
        <p:spPr>
          <a:xfrm>
            <a:off x="10981702" y="231960"/>
            <a:ext cx="1016000" cy="365125"/>
          </a:xfrm>
        </p:spPr>
        <p:txBody>
          <a:bodyPr/>
          <a:lstStyle/>
          <a:p>
            <a:pPr algn="ctr" rtl="0"/>
            <a:fld id="{401CF334-2D5C-4859-84A6-CA7E6E43FAEB}" type="slidenum">
              <a:rPr lang="en-US" altLang="zh-TW" sz="1800" b="1" smtClean="0">
                <a:effectLst>
                  <a:outerShdw blurRad="38100" dist="38100" dir="2700000" algn="tl">
                    <a:srgbClr val="000000">
                      <a:alpha val="43137"/>
                    </a:srgbClr>
                  </a:outerShdw>
                </a:effectLst>
              </a:rPr>
              <a:pPr algn="ctr" rtl="0"/>
              <a:t>1</a:t>
            </a:fld>
            <a:endParaRPr lang="zh-TW"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advTm="24567">
        <p:fade/>
      </p:transition>
    </mc:Choice>
    <mc:Fallback xmlns="">
      <p:transition spd="med" advTm="24567">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2"/>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3195" y="964289"/>
            <a:ext cx="10972800" cy="845312"/>
          </a:xfrm>
        </p:spPr>
        <p:txBody>
          <a:bodyPr>
            <a:noAutofit/>
          </a:bodyPr>
          <a:lstStyle/>
          <a:p>
            <a:pPr marL="263525">
              <a:tabLst>
                <a:tab pos="631825" algn="l"/>
              </a:tabLst>
            </a:pPr>
            <a:r>
              <a:rPr lang="zh-TW" altLang="en-US" sz="4000" b="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The current situation of drug use   among </a:t>
            </a:r>
            <a: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   </a:t>
            </a:r>
            <a:b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b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       juveniles </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in Taiwan-1</a:t>
            </a:r>
          </a:p>
        </p:txBody>
      </p:sp>
      <p:sp>
        <p:nvSpPr>
          <p:cNvPr id="3" name="內容版面配置區 2"/>
          <p:cNvSpPr>
            <a:spLocks noGrp="1"/>
          </p:cNvSpPr>
          <p:nvPr>
            <p:ph idx="1"/>
          </p:nvPr>
        </p:nvSpPr>
        <p:spPr>
          <a:xfrm>
            <a:off x="5285677" y="2163337"/>
            <a:ext cx="6655771" cy="3692768"/>
          </a:xfrm>
        </p:spPr>
        <p:txBody>
          <a:bodyPr>
            <a:normAutofit fontScale="85000" lnSpcReduction="20000"/>
          </a:bodyPr>
          <a:lstStyle/>
          <a:p>
            <a:pPr>
              <a:lnSpc>
                <a:spcPct val="120000"/>
              </a:lnSpc>
            </a:pPr>
            <a:r>
              <a:rPr lang="en-US" altLang="zh-TW" sz="3200" b="1" dirty="0">
                <a:solidFill>
                  <a:srgbClr val="0070C0"/>
                </a:solidFill>
                <a:latin typeface="Times New Roman" panose="02020603050405020304" pitchFamily="18" charset="0"/>
                <a:cs typeface="Times New Roman" panose="02020603050405020304" pitchFamily="18" charset="0"/>
              </a:rPr>
              <a:t>Students administering drugs </a:t>
            </a:r>
            <a:r>
              <a:rPr lang="zh-TW" altLang="en-US" sz="3200" b="1" dirty="0" smtClean="0">
                <a:solidFill>
                  <a:srgbClr val="0070C0"/>
                </a:solidFill>
                <a:latin typeface="Times New Roman" panose="02020603050405020304" pitchFamily="18" charset="0"/>
                <a:cs typeface="Times New Roman" panose="02020603050405020304" pitchFamily="18" charset="0"/>
              </a:rPr>
              <a:t>：</a:t>
            </a:r>
            <a:r>
              <a:rPr lang="en-US" altLang="zh-TW" sz="3200" dirty="0" smtClean="0">
                <a:latin typeface="Times New Roman" panose="02020603050405020304" pitchFamily="18" charset="0"/>
                <a:cs typeface="Times New Roman" panose="02020603050405020304" pitchFamily="18" charset="0"/>
              </a:rPr>
              <a:t>According </a:t>
            </a:r>
            <a:r>
              <a:rPr lang="en-US" altLang="zh-TW" sz="3200" dirty="0">
                <a:latin typeface="Times New Roman" panose="02020603050405020304" pitchFamily="18" charset="0"/>
                <a:cs typeface="Times New Roman" panose="02020603050405020304" pitchFamily="18" charset="0"/>
              </a:rPr>
              <a:t>to the "Summary Report of the Survey on Students' Illegal Drug Use Behavior" by the Ministry of Education in March 2020, among the illegal drugs that students admitted to using, ketamine is the most popular drug of the third grade, followed by new drugs (e.g., coffee packets).</a:t>
            </a:r>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5190" y="2163337"/>
            <a:ext cx="4248615" cy="3256155"/>
          </a:xfrm>
          <a:prstGeom prst="rect">
            <a:avLst/>
          </a:prstGeom>
        </p:spPr>
      </p:pic>
      <p:sp>
        <p:nvSpPr>
          <p:cNvPr id="6" name="文字方塊 5"/>
          <p:cNvSpPr txBox="1"/>
          <p:nvPr/>
        </p:nvSpPr>
        <p:spPr>
          <a:xfrm>
            <a:off x="758284" y="5620215"/>
            <a:ext cx="4137102" cy="646331"/>
          </a:xfrm>
          <a:prstGeom prst="rect">
            <a:avLst/>
          </a:prstGeom>
          <a:noFill/>
          <a:ln>
            <a:solidFill>
              <a:schemeClr val="bg2"/>
            </a:solidFill>
          </a:ln>
        </p:spPr>
        <p:txBody>
          <a:bodyPr wrap="square" rtlCol="0">
            <a:spAutoFit/>
          </a:bodyPr>
          <a:lstStyle/>
          <a:p>
            <a:r>
              <a:rPr lang="en-US" altLang="zh-TW" sz="1200" b="1" dirty="0">
                <a:effectLst>
                  <a:outerShdw blurRad="38100" dist="38100" dir="2700000" algn="tl">
                    <a:srgbClr val="000000">
                      <a:alpha val="43137"/>
                    </a:srgbClr>
                  </a:outerShdw>
                </a:effectLst>
              </a:rPr>
              <a:t>Emerging drugs of abuse</a:t>
            </a:r>
            <a:r>
              <a:rPr lang="en-US" altLang="zh-TW" sz="1200" b="1" dirty="0" smtClean="0">
                <a:effectLst>
                  <a:outerShdw blurRad="38100" dist="38100" dir="2700000" algn="tl">
                    <a:srgbClr val="000000">
                      <a:alpha val="43137"/>
                    </a:srgbClr>
                  </a:outerShdw>
                </a:effectLst>
              </a:rPr>
              <a:t>! 12/05/2021,</a:t>
            </a:r>
            <a:r>
              <a:rPr lang="en-US" altLang="zh-TW" sz="1200" b="1" dirty="0">
                <a:effectLst>
                  <a:outerShdw blurRad="38100" dist="38100" dir="2700000" algn="tl">
                    <a:srgbClr val="000000">
                      <a:alpha val="43137"/>
                    </a:srgbClr>
                  </a:outerShdw>
                </a:effectLst>
              </a:rPr>
              <a:t> Retrieved from https://emottawablog.com/2015/10/emerging-drugs-of-abuse</a:t>
            </a:r>
            <a:r>
              <a:rPr lang="en-US" altLang="zh-TW" sz="1200" b="1" dirty="0" smtClean="0">
                <a:effectLst>
                  <a:outerShdw blurRad="38100" dist="38100" dir="2700000" algn="tl">
                    <a:srgbClr val="000000">
                      <a:alpha val="43137"/>
                    </a:srgbClr>
                  </a:outerShdw>
                </a:effectLst>
              </a:rPr>
              <a:t>/</a:t>
            </a:r>
            <a:endParaRPr lang="zh-TW" altLang="en-US" dirty="0" err="1" smtClean="0"/>
          </a:p>
        </p:txBody>
      </p:sp>
      <p:sp>
        <p:nvSpPr>
          <p:cNvPr id="4" name="投影片編號版面配置區 3"/>
          <p:cNvSpPr>
            <a:spLocks noGrp="1"/>
          </p:cNvSpPr>
          <p:nvPr>
            <p:ph type="sldNum" sz="quarter" idx="12"/>
          </p:nvPr>
        </p:nvSpPr>
        <p:spPr>
          <a:xfrm>
            <a:off x="10925448" y="239734"/>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10</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3955133698"/>
      </p:ext>
    </p:extLst>
  </p:cSld>
  <p:clrMapOvr>
    <a:masterClrMapping/>
  </p:clrMapOvr>
  <mc:AlternateContent xmlns:mc="http://schemas.openxmlformats.org/markup-compatibility/2006" xmlns:p14="http://schemas.microsoft.com/office/powerpoint/2010/main">
    <mc:Choice Requires="p14">
      <p:transition spd="med" p14:dur="700" advTm="40519">
        <p:fade/>
      </p:transition>
    </mc:Choice>
    <mc:Fallback xmlns="">
      <p:transition spd="med" advTm="40519">
        <p:fade/>
      </p:transition>
    </mc:Fallback>
  </mc:AlternateContent>
  <p:timing>
    <p:tnLst>
      <p:par>
        <p:cTn id="1" dur="indefinite" restart="never" nodeType="tmRoot"/>
      </p:par>
    </p:tnLst>
  </p:timing>
  <p:extLst mod="1"/>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4758" y="849988"/>
            <a:ext cx="10972800" cy="845312"/>
          </a:xfrm>
        </p:spPr>
        <p:txBody>
          <a:bodyPr>
            <a:noAutofit/>
          </a:bodyPr>
          <a:lstStyle/>
          <a:p>
            <a:pPr marL="263525">
              <a:tabLst>
                <a:tab pos="631825" algn="l"/>
              </a:tabLst>
            </a:pPr>
            <a:r>
              <a:rPr lang="zh-TW" altLang="en-US" sz="4000" b="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The current situation of drug use   among </a:t>
            </a:r>
            <a: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   </a:t>
            </a:r>
            <a:b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b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       juveniles </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in Taiwan</a:t>
            </a:r>
            <a:r>
              <a:rPr lang="en-US" altLang="zh-TW" sz="4000" b="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-2</a:t>
            </a:r>
          </a:p>
        </p:txBody>
      </p:sp>
      <p:sp>
        <p:nvSpPr>
          <p:cNvPr id="3" name="內容版面配置區 2"/>
          <p:cNvSpPr>
            <a:spLocks noGrp="1"/>
          </p:cNvSpPr>
          <p:nvPr>
            <p:ph idx="1"/>
          </p:nvPr>
        </p:nvSpPr>
        <p:spPr>
          <a:xfrm>
            <a:off x="5441621" y="2082800"/>
            <a:ext cx="6338205" cy="4775200"/>
          </a:xfrm>
        </p:spPr>
        <p:txBody>
          <a:bodyPr>
            <a:normAutofit/>
          </a:bodyPr>
          <a:lstStyle/>
          <a:p>
            <a:r>
              <a:rPr lang="en-US" altLang="zh-TW" sz="3000" b="1" dirty="0">
                <a:solidFill>
                  <a:srgbClr val="0070C0"/>
                </a:solidFill>
                <a:latin typeface="Times New Roman" panose="02020603050405020304" pitchFamily="18" charset="0"/>
                <a:cs typeface="Times New Roman" panose="02020603050405020304" pitchFamily="18" charset="0"/>
              </a:rPr>
              <a:t>Official </a:t>
            </a:r>
            <a:r>
              <a:rPr lang="en-US" altLang="zh-TW" sz="3000" b="1" dirty="0" smtClean="0">
                <a:solidFill>
                  <a:srgbClr val="0070C0"/>
                </a:solidFill>
                <a:latin typeface="Times New Roman" panose="02020603050405020304" pitchFamily="18" charset="0"/>
                <a:cs typeface="Times New Roman" panose="02020603050405020304" pitchFamily="18" charset="0"/>
              </a:rPr>
              <a:t>Statistics</a:t>
            </a:r>
            <a:r>
              <a:rPr lang="zh-TW" altLang="en-US" sz="3000" b="1" dirty="0" smtClean="0">
                <a:solidFill>
                  <a:srgbClr val="0070C0"/>
                </a:solidFill>
                <a:latin typeface="Times New Roman" panose="02020603050405020304" pitchFamily="18" charset="0"/>
                <a:cs typeface="Times New Roman" panose="02020603050405020304" pitchFamily="18" charset="0"/>
              </a:rPr>
              <a:t>：</a:t>
            </a:r>
            <a:r>
              <a:rPr lang="en-US" altLang="zh-TW" sz="2800" dirty="0" smtClean="0">
                <a:latin typeface="Times New Roman" panose="02020603050405020304" pitchFamily="18" charset="0"/>
                <a:cs typeface="Times New Roman" panose="02020603050405020304" pitchFamily="18" charset="0"/>
              </a:rPr>
              <a:t>In </a:t>
            </a:r>
            <a:r>
              <a:rPr lang="en-US" altLang="zh-TW" sz="2800" dirty="0">
                <a:latin typeface="Times New Roman" panose="02020603050405020304" pitchFamily="18" charset="0"/>
                <a:cs typeface="Times New Roman" panose="02020603050405020304" pitchFamily="18" charset="0"/>
              </a:rPr>
              <a:t>addition, according to the Ministry of Health and Welfare (MOHW) Annual Report on Student Drug Abuse Statistics for the month of October 108, there were 608 cases of student drug abuse in Taiwan in the year 108, according to the Food and Drug Administration, MOHW (2020). </a:t>
            </a:r>
            <a:endParaRPr lang="zh-TW" altLang="en-US" sz="2800" dirty="0">
              <a:solidFill>
                <a:srgbClr val="0070C0"/>
              </a:solidFill>
              <a:latin typeface="Times New Roman" panose="02020603050405020304" pitchFamily="18" charset="0"/>
              <a:cs typeface="Times New Roman" panose="02020603050405020304" pitchFamily="18" charset="0"/>
            </a:endParaRPr>
          </a:p>
        </p:txBody>
      </p:sp>
      <p:sp>
        <p:nvSpPr>
          <p:cNvPr id="4" name="文字方塊 3"/>
          <p:cNvSpPr txBox="1"/>
          <p:nvPr/>
        </p:nvSpPr>
        <p:spPr>
          <a:xfrm>
            <a:off x="680224" y="2082800"/>
            <a:ext cx="4427035" cy="4652537"/>
          </a:xfrm>
          <a:prstGeom prst="rect">
            <a:avLst/>
          </a:prstGeom>
          <a:noFill/>
          <a:ln>
            <a:solidFill>
              <a:schemeClr val="bg2"/>
            </a:solidFill>
          </a:ln>
        </p:spPr>
        <p:txBody>
          <a:bodyPr wrap="square" rtlCol="0">
            <a:spAutoFit/>
          </a:bodyPr>
          <a:lstStyle/>
          <a:p>
            <a:endParaRPr lang="zh-TW" altLang="en-US" dirty="0" err="1" smtClean="0"/>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016" y="2082799"/>
            <a:ext cx="4204359" cy="3693533"/>
          </a:xfrm>
          <a:prstGeom prst="rect">
            <a:avLst/>
          </a:prstGeom>
        </p:spPr>
      </p:pic>
      <p:sp>
        <p:nvSpPr>
          <p:cNvPr id="6" name="文字方塊 5"/>
          <p:cNvSpPr txBox="1"/>
          <p:nvPr/>
        </p:nvSpPr>
        <p:spPr>
          <a:xfrm>
            <a:off x="1014587" y="5960547"/>
            <a:ext cx="4137102" cy="461665"/>
          </a:xfrm>
          <a:prstGeom prst="rect">
            <a:avLst/>
          </a:prstGeom>
          <a:noFill/>
          <a:ln>
            <a:solidFill>
              <a:schemeClr val="bg2"/>
            </a:solidFill>
          </a:ln>
        </p:spPr>
        <p:txBody>
          <a:bodyPr wrap="square" rtlCol="0">
            <a:spAutoFit/>
          </a:bodyPr>
          <a:lstStyle/>
          <a:p>
            <a:r>
              <a:rPr lang="en-US" altLang="zh-TW" sz="1200" b="1" dirty="0">
                <a:effectLst>
                  <a:outerShdw blurRad="38100" dist="38100" dir="2700000" algn="tl">
                    <a:srgbClr val="000000">
                      <a:alpha val="43137"/>
                    </a:srgbClr>
                  </a:outerShdw>
                </a:effectLst>
              </a:rPr>
              <a:t>Student drug </a:t>
            </a:r>
            <a:r>
              <a:rPr lang="en-US" altLang="zh-TW" sz="1200" b="1" dirty="0" smtClean="0">
                <a:effectLst>
                  <a:outerShdw blurRad="38100" dist="38100" dir="2700000" algn="tl">
                    <a:srgbClr val="000000">
                      <a:alpha val="43137"/>
                    </a:srgbClr>
                  </a:outerShdw>
                </a:effectLst>
              </a:rPr>
              <a:t>use! 12/05/2021,</a:t>
            </a:r>
            <a:r>
              <a:rPr lang="en-US" altLang="zh-TW" sz="1200" b="1" dirty="0">
                <a:effectLst>
                  <a:outerShdw blurRad="38100" dist="38100" dir="2700000" algn="tl">
                    <a:srgbClr val="000000">
                      <a:alpha val="43137"/>
                    </a:srgbClr>
                  </a:outerShdw>
                </a:effectLst>
              </a:rPr>
              <a:t> Retrieved from https://www.parenting.com.tw/article/5076030</a:t>
            </a:r>
            <a:endParaRPr lang="zh-TW" altLang="en-US" dirty="0" err="1" smtClean="0"/>
          </a:p>
        </p:txBody>
      </p:sp>
      <p:sp>
        <p:nvSpPr>
          <p:cNvPr id="7" name="投影片編號版面配置區 6"/>
          <p:cNvSpPr>
            <a:spLocks noGrp="1"/>
          </p:cNvSpPr>
          <p:nvPr>
            <p:ph type="sldNum" sz="quarter" idx="12"/>
          </p:nvPr>
        </p:nvSpPr>
        <p:spPr>
          <a:xfrm>
            <a:off x="10989558" y="108551"/>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11</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1168604733"/>
      </p:ext>
    </p:extLst>
  </p:cSld>
  <p:clrMapOvr>
    <a:masterClrMapping/>
  </p:clrMapOvr>
  <mc:AlternateContent xmlns:mc="http://schemas.openxmlformats.org/markup-compatibility/2006" xmlns:p14="http://schemas.microsoft.com/office/powerpoint/2010/main">
    <mc:Choice Requires="p14">
      <p:transition spd="med" p14:dur="700" advTm="62770">
        <p:fade/>
      </p:transition>
    </mc:Choice>
    <mc:Fallback xmlns="">
      <p:transition spd="med" advTm="62770">
        <p:fade/>
      </p:transition>
    </mc:Fallback>
  </mc:AlternateContent>
  <p:timing>
    <p:tnLst>
      <p:par>
        <p:cTn id="1" dur="indefinite" restart="never" nodeType="tmRoot"/>
      </p:par>
    </p:tnLst>
  </p:timing>
  <p:extLst mod="1"/>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429260"/>
            <a:ext cx="10972800" cy="1143000"/>
          </a:xfrm>
        </p:spPr>
        <p:txBody>
          <a:bodyPr>
            <a:normAutofit fontScale="90000"/>
          </a:bodyPr>
          <a:lstStyle/>
          <a:p>
            <a:r>
              <a:rPr lang="zh-TW" altLang="en-US" sz="4000" b="1" dirty="0">
                <a:solidFill>
                  <a:srgbClr val="7030A0"/>
                </a:solidFill>
                <a:effectLst>
                  <a:outerShdw blurRad="38100" dist="38100" dir="2700000" algn="tl">
                    <a:srgbClr val="000000">
                      <a:alpha val="43137"/>
                    </a:srgbClr>
                  </a:outerShdw>
                </a:effectLst>
              </a:rPr>
              <a:t> </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Drug Abuse Statistics for Students in Taiwan</a:t>
            </a:r>
            <a:b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zh-TW" sz="33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(100-109</a:t>
            </a:r>
            <a:r>
              <a:rPr lang="zh-TW" altLang="en-US" sz="33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年</a:t>
            </a:r>
            <a:r>
              <a:rPr lang="en-US" altLang="zh-TW" sz="33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zh-TW" altLang="en-US" sz="33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986914"/>
            <a:ext cx="10972800" cy="4389120"/>
          </a:xfrm>
        </p:spPr>
        <p:txBody>
          <a:bodyPr/>
          <a:lstStyle/>
          <a:p>
            <a:endParaRPr lang="zh-TW" altLang="en-US" dirty="0"/>
          </a:p>
        </p:txBody>
      </p:sp>
      <p:pic>
        <p:nvPicPr>
          <p:cNvPr id="4" name="圖片 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1217" y="2352039"/>
            <a:ext cx="10246936" cy="3822517"/>
          </a:xfrm>
          <a:prstGeom prst="rect">
            <a:avLst/>
          </a:prstGeom>
          <a:noFill/>
          <a:ln>
            <a:noFill/>
          </a:ln>
        </p:spPr>
      </p:pic>
      <p:sp>
        <p:nvSpPr>
          <p:cNvPr id="5" name="投影片編號版面配置區 4"/>
          <p:cNvSpPr>
            <a:spLocks noGrp="1"/>
          </p:cNvSpPr>
          <p:nvPr>
            <p:ph type="sldNum" sz="quarter" idx="12"/>
          </p:nvPr>
        </p:nvSpPr>
        <p:spPr>
          <a:xfrm>
            <a:off x="10870153" y="246697"/>
            <a:ext cx="1016000" cy="365125"/>
          </a:xfrm>
        </p:spPr>
        <p:txBody>
          <a:bodyPr/>
          <a:lstStyle/>
          <a:p>
            <a:pPr rtl="0"/>
            <a:fld id="{401CF334-2D5C-4859-84A6-CA7E6E43FAEB}" type="slidenum">
              <a:rPr lang="en-US" altLang="zh-TW" sz="1600" b="1" smtClean="0"/>
              <a:pPr rtl="0"/>
              <a:t>12</a:t>
            </a:fld>
            <a:endParaRPr lang="zh-TW" altLang="en-US" sz="1600" b="1" dirty="0"/>
          </a:p>
        </p:txBody>
      </p:sp>
    </p:spTree>
    <p:custDataLst>
      <p:tags r:id="rId1"/>
    </p:custDataLst>
    <p:extLst>
      <p:ext uri="{BB962C8B-B14F-4D97-AF65-F5344CB8AC3E}">
        <p14:creationId xmlns:p14="http://schemas.microsoft.com/office/powerpoint/2010/main" val="891745446"/>
      </p:ext>
    </p:extLst>
  </p:cSld>
  <p:clrMapOvr>
    <a:masterClrMapping/>
  </p:clrMapOvr>
  <mc:AlternateContent xmlns:mc="http://schemas.openxmlformats.org/markup-compatibility/2006" xmlns:p14="http://schemas.microsoft.com/office/powerpoint/2010/main">
    <mc:Choice Requires="p14">
      <p:transition spd="med" p14:dur="700" advTm="28284">
        <p:fade/>
      </p:transition>
    </mc:Choice>
    <mc:Fallback xmlns="">
      <p:transition spd="med" advTm="28284">
        <p:fade/>
      </p:transition>
    </mc:Fallback>
  </mc:AlternateContent>
  <p:timing>
    <p:tnLst>
      <p:par>
        <p:cTn id="1" dur="indefinite" restart="never" nodeType="tmRoot"/>
      </p:par>
    </p:tnLst>
  </p:timing>
  <p:extLst mod="1"/>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455" y="713690"/>
            <a:ext cx="11202297" cy="845312"/>
          </a:xfrm>
        </p:spPr>
        <p:txBody>
          <a:bodyPr>
            <a:noAutofit/>
          </a:bodyPr>
          <a:lstStyle/>
          <a:p>
            <a:pPr>
              <a:tabLst>
                <a:tab pos="631825" algn="l"/>
              </a:tabLst>
            </a:pPr>
            <a:r>
              <a:rPr lang="zh-TW" altLang="en-US" sz="4000" b="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altLang="zh-TW"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dilemmas</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the prevention and control     </a:t>
            </a:r>
            <a:b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mechanism of juvenile drug crimes in Taiwan</a:t>
            </a:r>
          </a:p>
        </p:txBody>
      </p:sp>
      <p:sp>
        <p:nvSpPr>
          <p:cNvPr id="3" name="內容版面配置區 2"/>
          <p:cNvSpPr>
            <a:spLocks noGrp="1"/>
          </p:cNvSpPr>
          <p:nvPr>
            <p:ph idx="1"/>
          </p:nvPr>
        </p:nvSpPr>
        <p:spPr>
          <a:xfrm>
            <a:off x="1015999" y="2041292"/>
            <a:ext cx="10012557" cy="4065494"/>
          </a:xfrm>
        </p:spPr>
        <p:txBody>
          <a:bodyPr>
            <a:normAutofit fontScale="92500" lnSpcReduction="10000"/>
          </a:bodyPr>
          <a:lstStyle/>
          <a:p>
            <a:pPr>
              <a:buFont typeface="Wingdings" panose="05000000000000000000" pitchFamily="2" charset="2"/>
              <a:buChar char="Ø"/>
            </a:pPr>
            <a:r>
              <a:rPr lang="en-US" altLang="zh-TW"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main purpose :</a:t>
            </a:r>
            <a:r>
              <a:rPr lang="en-US" altLang="zh-TW" sz="3600" dirty="0" smtClean="0">
                <a:latin typeface="Times New Roman" panose="02020603050405020304" pitchFamily="18" charset="0"/>
                <a:cs typeface="Times New Roman" panose="02020603050405020304" pitchFamily="18" charset="0"/>
              </a:rPr>
              <a:t>The </a:t>
            </a:r>
            <a:r>
              <a:rPr lang="en-US" altLang="zh-TW" sz="3600" dirty="0">
                <a:latin typeface="Times New Roman" panose="02020603050405020304" pitchFamily="18" charset="0"/>
                <a:cs typeface="Times New Roman" panose="02020603050405020304" pitchFamily="18" charset="0"/>
              </a:rPr>
              <a:t>main purpose of this paper is to investigate the current situation of the prevention and control mechanism of juvenile drug offenses in Taiwan and the difficulties encountered in prevention and control, and then to propose feasible countermeasures.</a:t>
            </a:r>
          </a:p>
          <a:p>
            <a:pPr>
              <a:buFont typeface="Wingdings" panose="05000000000000000000" pitchFamily="2" charset="2"/>
              <a:buChar char="Ø"/>
            </a:pPr>
            <a:r>
              <a:rPr lang="en-US" altLang="zh-TW"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Research Methodology :</a:t>
            </a:r>
            <a:r>
              <a:rPr lang="en-US" altLang="zh-TW" sz="3600" dirty="0" smtClean="0">
                <a:latin typeface="Times New Roman" panose="02020603050405020304" pitchFamily="18" charset="0"/>
                <a:cs typeface="Times New Roman" panose="02020603050405020304" pitchFamily="18" charset="0"/>
              </a:rPr>
              <a:t>In </a:t>
            </a:r>
            <a:r>
              <a:rPr lang="en-US" altLang="zh-TW" sz="3600" dirty="0">
                <a:latin typeface="Times New Roman" panose="02020603050405020304" pitchFamily="18" charset="0"/>
                <a:cs typeface="Times New Roman" panose="02020603050405020304" pitchFamily="18" charset="0"/>
              </a:rPr>
              <a:t>the research design and methodology section of this paper, the research method is </a:t>
            </a:r>
            <a:r>
              <a:rPr lang="en-US" altLang="zh-TW" sz="3600" dirty="0" smtClean="0">
                <a:latin typeface="Times New Roman" panose="02020603050405020304" pitchFamily="18" charset="0"/>
                <a:cs typeface="Times New Roman" panose="02020603050405020304" pitchFamily="18" charset="0"/>
              </a:rPr>
              <a:t>literature</a:t>
            </a:r>
            <a:endParaRPr lang="en-US" altLang="zh-TW" sz="36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a:xfrm>
            <a:off x="10725752" y="26817"/>
            <a:ext cx="1016000" cy="409166"/>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13</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833008670"/>
      </p:ext>
    </p:extLst>
  </p:cSld>
  <p:clrMapOvr>
    <a:masterClrMapping/>
  </p:clrMapOvr>
  <mc:AlternateContent xmlns:mc="http://schemas.openxmlformats.org/markup-compatibility/2006" xmlns:p14="http://schemas.microsoft.com/office/powerpoint/2010/main">
    <mc:Choice Requires="p14">
      <p:transition spd="med" p14:dur="700" advTm="39848">
        <p:fade/>
      </p:transition>
    </mc:Choice>
    <mc:Fallback xmlns="">
      <p:transition spd="med" advTm="39848">
        <p:fade/>
      </p:transition>
    </mc:Fallback>
  </mc:AlternateContent>
  <p:timing>
    <p:tnLst>
      <p:par>
        <p:cTn id="1" dur="indefinite" restart="never" nodeType="tmRoot"/>
      </p:par>
    </p:tnLst>
  </p:timing>
  <p:extLst mod="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403625"/>
            <a:ext cx="10972800" cy="845312"/>
          </a:xfrm>
        </p:spPr>
        <p:txBody>
          <a:bodyPr>
            <a:noAutofit/>
          </a:bodyPr>
          <a:lstStyle/>
          <a:p>
            <a:pPr marL="263525">
              <a:tabLst>
                <a:tab pos="631825" algn="l"/>
              </a:tabLst>
            </a:pPr>
            <a:r>
              <a:rPr lang="zh-TW" altLang="en-US" sz="3000"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altLang="zh-TW" sz="36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dilemmas </a:t>
            </a:r>
            <a: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the prevention and control     </a:t>
            </a:r>
            <a:b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mechanism of juvenile drug crimes in Taiwan-1</a:t>
            </a:r>
            <a:endParaRPr lang="en-US" altLang="zh-TW" sz="3600"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5174166" y="1752600"/>
            <a:ext cx="6408234" cy="4775200"/>
          </a:xfrm>
        </p:spPr>
        <p:txBody>
          <a:bodyPr>
            <a:normAutofit fontScale="85000" lnSpcReduction="20000"/>
          </a:bodyPr>
          <a:lstStyle/>
          <a:p>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preliminary findings of this paper are as follows</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82637" indent="-514350">
              <a:buAutoNum type="arabicParenBoth"/>
            </a:pPr>
            <a:r>
              <a:rPr lang="en-US" altLang="zh-TW"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Emerging </a:t>
            </a: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drugs emerge in </a:t>
            </a:r>
            <a:r>
              <a:rPr lang="en-US" altLang="zh-TW"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endlessly</a:t>
            </a:r>
            <a:r>
              <a:rPr lang="zh-TW" altLang="en-US" sz="32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zh-TW" sz="32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New drugs are emerging all the time, and law enforcement officers have a difficult time determining whether they meet the definition of a drug under the Drug Endangerment Prevention Ordinance</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782637" indent="-514350">
              <a:buAutoNum type="arabicParenBoth"/>
            </a:pP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role and function of the tutoring agency are still unclear</a:t>
            </a:r>
            <a:r>
              <a:rPr lang="zh-TW" alt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role and function of the juvenile counseling committee is still not clear. </a:t>
            </a:r>
          </a:p>
          <a:p>
            <a:pPr marL="720725" indent="-452438">
              <a:buNone/>
            </a:pPr>
            <a:endParaRPr lang="zh-TW" altLang="en-US" sz="4800" dirty="0"/>
          </a:p>
        </p:txBody>
      </p:sp>
      <p:sp>
        <p:nvSpPr>
          <p:cNvPr id="4" name="文字方塊 3"/>
          <p:cNvSpPr txBox="1"/>
          <p:nvPr/>
        </p:nvSpPr>
        <p:spPr>
          <a:xfrm>
            <a:off x="609600" y="1806498"/>
            <a:ext cx="4419600" cy="4705814"/>
          </a:xfrm>
          <a:prstGeom prst="rect">
            <a:avLst/>
          </a:prstGeom>
          <a:noFill/>
          <a:ln>
            <a:solidFill>
              <a:schemeClr val="bg2"/>
            </a:solidFill>
          </a:ln>
        </p:spPr>
        <p:txBody>
          <a:bodyPr wrap="square" rtlCol="0">
            <a:spAutoFit/>
          </a:bodyPr>
          <a:lstStyle/>
          <a:p>
            <a:endParaRPr lang="zh-TW" altLang="en-US" dirty="0" err="1" smtClean="0"/>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1806498"/>
            <a:ext cx="4419600" cy="4148253"/>
          </a:xfrm>
          <a:prstGeom prst="rect">
            <a:avLst/>
          </a:prstGeom>
        </p:spPr>
      </p:pic>
      <p:sp>
        <p:nvSpPr>
          <p:cNvPr id="6" name="文字方塊 5"/>
          <p:cNvSpPr txBox="1"/>
          <p:nvPr/>
        </p:nvSpPr>
        <p:spPr>
          <a:xfrm>
            <a:off x="750848" y="5954751"/>
            <a:ext cx="4166839" cy="646331"/>
          </a:xfrm>
          <a:prstGeom prst="rect">
            <a:avLst/>
          </a:prstGeom>
          <a:noFill/>
          <a:ln>
            <a:solidFill>
              <a:schemeClr val="bg2"/>
            </a:solidFill>
          </a:ln>
        </p:spPr>
        <p:txBody>
          <a:bodyPr wrap="square" rtlCol="0">
            <a:spAutoFit/>
          </a:bodyPr>
          <a:lstStyle/>
          <a:p>
            <a:r>
              <a:rPr lang="en-US" altLang="zh-TW" sz="1200" b="1" dirty="0">
                <a:effectLst>
                  <a:outerShdw blurRad="38100" dist="38100" dir="2700000" algn="tl">
                    <a:srgbClr val="000000">
                      <a:alpha val="43137"/>
                    </a:srgbClr>
                  </a:outerShdw>
                </a:effectLst>
              </a:rPr>
              <a:t>Emerging drugs of abuse</a:t>
            </a:r>
            <a:r>
              <a:rPr lang="en-US" altLang="zh-TW" sz="1200" b="1" dirty="0" smtClean="0">
                <a:effectLst>
                  <a:outerShdw blurRad="38100" dist="38100" dir="2700000" algn="tl">
                    <a:srgbClr val="000000">
                      <a:alpha val="43137"/>
                    </a:srgbClr>
                  </a:outerShdw>
                </a:effectLst>
              </a:rPr>
              <a:t>! 12/05/2021,</a:t>
            </a:r>
            <a:r>
              <a:rPr lang="en-US" altLang="zh-TW" sz="1200" b="1" dirty="0">
                <a:effectLst>
                  <a:outerShdw blurRad="38100" dist="38100" dir="2700000" algn="tl">
                    <a:srgbClr val="000000">
                      <a:alpha val="43137"/>
                    </a:srgbClr>
                  </a:outerShdw>
                </a:effectLst>
              </a:rPr>
              <a:t> Retrieved from https://medicalxpress.com/news/2013-10-emerging-drugs.html</a:t>
            </a:r>
            <a:endParaRPr lang="zh-TW" altLang="en-US" dirty="0" err="1" smtClean="0"/>
          </a:p>
        </p:txBody>
      </p:sp>
      <p:sp>
        <p:nvSpPr>
          <p:cNvPr id="7" name="投影片編號版面配置區 6"/>
          <p:cNvSpPr>
            <a:spLocks noGrp="1"/>
          </p:cNvSpPr>
          <p:nvPr>
            <p:ph type="sldNum" sz="quarter" idx="12"/>
          </p:nvPr>
        </p:nvSpPr>
        <p:spPr>
          <a:xfrm>
            <a:off x="11074400" y="221062"/>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14</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2330667127"/>
      </p:ext>
    </p:extLst>
  </p:cSld>
  <p:clrMapOvr>
    <a:masterClrMapping/>
  </p:clrMapOvr>
  <mc:AlternateContent xmlns:mc="http://schemas.openxmlformats.org/markup-compatibility/2006" xmlns:p14="http://schemas.microsoft.com/office/powerpoint/2010/main">
    <mc:Choice Requires="p14">
      <p:transition spd="med" p14:dur="700" advTm="44202">
        <p:fade/>
      </p:transition>
    </mc:Choice>
    <mc:Fallback xmlns="">
      <p:transition spd="med" advTm="44202">
        <p:fade/>
      </p:transition>
    </mc:Fallback>
  </mc:AlternateContent>
  <p:timing>
    <p:tnLst>
      <p:par>
        <p:cTn id="1" dur="indefinite" restart="never" nodeType="tmRoot"/>
      </p:par>
    </p:tnLst>
  </p:timing>
  <p:extLst mod="1"/>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4758" y="496698"/>
            <a:ext cx="10972800" cy="845312"/>
          </a:xfrm>
        </p:spPr>
        <p:txBody>
          <a:bodyPr>
            <a:noAutofit/>
          </a:bodyPr>
          <a:lstStyle/>
          <a:p>
            <a:pPr marL="263525">
              <a:tabLst>
                <a:tab pos="631825" algn="l"/>
              </a:tabLst>
            </a:pPr>
            <a:r>
              <a:rPr lang="zh-TW" altLang="en-US" sz="3000" b="1" dirty="0">
                <a:latin typeface="標楷體" panose="03000509000000000000" pitchFamily="65" charset="-120"/>
                <a:ea typeface="標楷體" panose="03000509000000000000" pitchFamily="65" charset="-120"/>
                <a:cs typeface="Times New Roman" panose="02020603050405020304" pitchFamily="18" charset="0"/>
              </a:rPr>
              <a:t>三、</a:t>
            </a:r>
            <a: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altLang="zh-TW" sz="36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dilemma</a:t>
            </a:r>
            <a: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the prevention and control     </a:t>
            </a:r>
            <a:b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mechanism of juvenile drug crimes in Taiwan-2</a:t>
            </a:r>
            <a:endParaRPr lang="en-US" altLang="zh-TW" sz="3600" b="1"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4861932" y="1783575"/>
            <a:ext cx="6720468" cy="4775200"/>
          </a:xfrm>
        </p:spPr>
        <p:txBody>
          <a:bodyPr>
            <a:normAutofit fontScale="92500"/>
          </a:bodyPr>
          <a:lstStyle/>
          <a:p>
            <a:pPr marL="720725" indent="-452438">
              <a:buNone/>
            </a:pP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Penalties for possession of Class </a:t>
            </a:r>
            <a:r>
              <a:rPr lang="en-US" altLang="zh-TW"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drugs</a:t>
            </a:r>
            <a:r>
              <a:rPr lang="zh-TW" altLang="en-US"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current penalty for possession of Class III drugs weighing 5 grams or more is a fine, which may not have a deterrent effect.</a:t>
            </a:r>
          </a:p>
          <a:p>
            <a:pPr marL="720725" indent="-452438">
              <a:buNone/>
            </a:pP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Penalties for possession of Class </a:t>
            </a:r>
            <a:r>
              <a:rPr lang="en-US" altLang="zh-TW"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drugs</a:t>
            </a:r>
            <a:r>
              <a:rPr lang="zh-TW" alt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Possession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Class IV drugs weighing 5 grams or more net is currently subject to a fine only.</a:t>
            </a:r>
            <a:endPar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20725" indent="-452438">
              <a:buNone/>
            </a:pPr>
            <a:endPar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20725" indent="-452438">
              <a:buNone/>
            </a:pPr>
            <a:endPar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20725" indent="-452438">
              <a:buNone/>
            </a:pPr>
            <a:endPar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20725" indent="-452438">
              <a:buNone/>
            </a:pPr>
            <a:endPar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zh-TW" altLang="en-US" sz="4800" dirty="0"/>
          </a:p>
        </p:txBody>
      </p:sp>
      <p:sp>
        <p:nvSpPr>
          <p:cNvPr id="4" name="文字方塊 3"/>
          <p:cNvSpPr txBox="1"/>
          <p:nvPr/>
        </p:nvSpPr>
        <p:spPr>
          <a:xfrm>
            <a:off x="524758" y="1783575"/>
            <a:ext cx="4504442" cy="4494562"/>
          </a:xfrm>
          <a:prstGeom prst="rect">
            <a:avLst/>
          </a:prstGeom>
          <a:noFill/>
          <a:ln>
            <a:solidFill>
              <a:schemeClr val="bg2"/>
            </a:solidFill>
          </a:ln>
        </p:spPr>
        <p:txBody>
          <a:bodyPr wrap="square" rtlCol="0">
            <a:spAutoFit/>
          </a:bodyPr>
          <a:lstStyle/>
          <a:p>
            <a:endParaRPr lang="zh-TW" altLang="en-US" dirty="0" err="1" smtClean="0"/>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376" y="1783575"/>
            <a:ext cx="4170556" cy="4128870"/>
          </a:xfrm>
          <a:prstGeom prst="rect">
            <a:avLst/>
          </a:prstGeom>
        </p:spPr>
      </p:pic>
      <p:sp>
        <p:nvSpPr>
          <p:cNvPr id="6" name="文字方塊 5"/>
          <p:cNvSpPr txBox="1"/>
          <p:nvPr/>
        </p:nvSpPr>
        <p:spPr>
          <a:xfrm>
            <a:off x="691376" y="6030844"/>
            <a:ext cx="4471639" cy="646331"/>
          </a:xfrm>
          <a:prstGeom prst="rect">
            <a:avLst/>
          </a:prstGeom>
          <a:noFill/>
          <a:ln>
            <a:solidFill>
              <a:schemeClr val="bg2"/>
            </a:solidFill>
          </a:ln>
        </p:spPr>
        <p:txBody>
          <a:bodyPr wrap="square" rtlCol="0">
            <a:spAutoFit/>
          </a:bodyPr>
          <a:lstStyle/>
          <a:p>
            <a:r>
              <a:rPr lang="en-US" altLang="zh-TW" sz="1200" b="1" dirty="0">
                <a:effectLst>
                  <a:outerShdw blurRad="38100" dist="38100" dir="2700000" algn="tl">
                    <a:srgbClr val="000000">
                      <a:alpha val="43137"/>
                    </a:srgbClr>
                  </a:outerShdw>
                </a:effectLst>
              </a:rPr>
              <a:t>Retrieved from https://www.latimes.com/california/story/2020-03-30/coronavirus-inmates-hygiene-supply-shortage-la-jails</a:t>
            </a:r>
            <a:endParaRPr lang="zh-TW" altLang="en-US" sz="1200" b="1" dirty="0">
              <a:effectLst>
                <a:outerShdw blurRad="38100" dist="38100" dir="2700000" algn="tl">
                  <a:srgbClr val="000000">
                    <a:alpha val="43137"/>
                  </a:srgbClr>
                </a:outerShdw>
              </a:effectLst>
            </a:endParaRPr>
          </a:p>
        </p:txBody>
      </p:sp>
      <p:sp>
        <p:nvSpPr>
          <p:cNvPr id="7" name="投影片編號版面配置區 6"/>
          <p:cNvSpPr>
            <a:spLocks noGrp="1"/>
          </p:cNvSpPr>
          <p:nvPr>
            <p:ph type="sldNum" sz="quarter" idx="12"/>
          </p:nvPr>
        </p:nvSpPr>
        <p:spPr>
          <a:xfrm>
            <a:off x="11176000" y="314135"/>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15</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3617803455"/>
      </p:ext>
    </p:extLst>
  </p:cSld>
  <p:clrMapOvr>
    <a:masterClrMapping/>
  </p:clrMapOvr>
  <mc:AlternateContent xmlns:mc="http://schemas.openxmlformats.org/markup-compatibility/2006" xmlns:p14="http://schemas.microsoft.com/office/powerpoint/2010/main">
    <mc:Choice Requires="p14">
      <p:transition spd="med" p14:dur="700" advTm="35504">
        <p:fade/>
      </p:transition>
    </mc:Choice>
    <mc:Fallback xmlns="">
      <p:transition spd="med" advTm="35504">
        <p:fade/>
      </p:transition>
    </mc:Fallback>
  </mc:AlternateContent>
  <p:timing>
    <p:tnLst>
      <p:par>
        <p:cTn id="1" dur="indefinite" restart="never" nodeType="tmRoot"/>
      </p:par>
    </p:tnLst>
  </p:timing>
  <p:extLst mod="1"/>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32263" y="163760"/>
            <a:ext cx="10972800" cy="1143000"/>
          </a:xfrm>
        </p:spPr>
        <p:txBody>
          <a:bodyPr/>
          <a:lstStyle/>
          <a:p>
            <a:r>
              <a:rPr lang="zh-TW" altLang="en-US" sz="5400" b="1"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54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zh-TW" altLang="en-US" dirty="0"/>
          </a:p>
        </p:txBody>
      </p:sp>
      <p:sp>
        <p:nvSpPr>
          <p:cNvPr id="3" name="內容版面配置區 2"/>
          <p:cNvSpPr>
            <a:spLocks noGrp="1"/>
          </p:cNvSpPr>
          <p:nvPr>
            <p:ph idx="1"/>
          </p:nvPr>
        </p:nvSpPr>
        <p:spPr>
          <a:xfrm>
            <a:off x="460916" y="1611886"/>
            <a:ext cx="5605348" cy="4389120"/>
          </a:xfrm>
        </p:spPr>
        <p:txBody>
          <a:bodyPr>
            <a:normAutofit/>
          </a:bodyPr>
          <a:lstStyle/>
          <a:p>
            <a:pPr marL="514350" indent="-514350">
              <a:buFont typeface="+mj-ea"/>
              <a:buAutoNum type="ea1ChtPeriod"/>
            </a:pPr>
            <a:r>
              <a:rPr lang="en-US" altLang="zh-TW"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Strengthened judgment</a:t>
            </a:r>
          </a:p>
          <a:p>
            <a:pPr marL="514350" indent="-514350">
              <a:buFont typeface="+mj-ea"/>
              <a:buAutoNum type="ea1ChtPeriod"/>
            </a:pPr>
            <a:r>
              <a:rPr lang="en-US" altLang="zh-TW"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Define </a:t>
            </a:r>
            <a:r>
              <a:rPr lang="en-US" altLang="zh-TW"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role of </a:t>
            </a:r>
            <a:r>
              <a:rPr lang="en-US" altLang="zh-TW"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counselors</a:t>
            </a:r>
          </a:p>
          <a:p>
            <a:pPr marL="514350" indent="-514350">
              <a:buFont typeface="+mj-ea"/>
              <a:buAutoNum type="ea1ChtPeriod"/>
            </a:pPr>
            <a:r>
              <a:rPr lang="en-US" altLang="zh-TW"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Increased </a:t>
            </a:r>
            <a:r>
              <a:rPr lang="en-US" altLang="zh-TW"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penalties </a:t>
            </a:r>
            <a:r>
              <a:rPr lang="en-US" altLang="zh-TW"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a:t>
            </a:r>
            <a:r>
              <a:rPr lang="en-US" altLang="zh-TW"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drugs</a:t>
            </a:r>
            <a:endParaRPr lang="en-US" altLang="zh-TW" sz="3200" dirty="0" smtClean="0">
              <a:latin typeface="Times New Roman" panose="02020603050405020304" pitchFamily="18" charset="0"/>
              <a:cs typeface="Times New Roman" panose="02020603050405020304" pitchFamily="18" charset="0"/>
            </a:endParaRPr>
          </a:p>
          <a:p>
            <a:pPr marL="514350" indent="-514350">
              <a:buFont typeface="+mj-ea"/>
              <a:buAutoNum type="ea1ChtPeriod"/>
            </a:pPr>
            <a:r>
              <a:rPr lang="en-US" altLang="zh-TW"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Increased </a:t>
            </a:r>
            <a:r>
              <a:rPr lang="en-US" altLang="zh-TW"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penalties class 4 drugs</a:t>
            </a:r>
            <a:endParaRPr lang="zh-TW" altLang="en-US" sz="3200" dirty="0">
              <a:latin typeface="Times New Roman" panose="02020603050405020304" pitchFamily="18" charset="0"/>
              <a:cs typeface="Times New Roman" panose="02020603050405020304" pitchFamily="18" charset="0"/>
            </a:endParaRPr>
          </a:p>
        </p:txBody>
      </p:sp>
      <p:sp>
        <p:nvSpPr>
          <p:cNvPr id="9" name="文字方塊 8"/>
          <p:cNvSpPr txBox="1"/>
          <p:nvPr/>
        </p:nvSpPr>
        <p:spPr>
          <a:xfrm>
            <a:off x="6278138" y="1611886"/>
            <a:ext cx="5103540" cy="4427034"/>
          </a:xfrm>
          <a:prstGeom prst="rect">
            <a:avLst/>
          </a:prstGeom>
          <a:noFill/>
          <a:ln>
            <a:solidFill>
              <a:schemeClr val="bg2"/>
            </a:solidFill>
          </a:ln>
        </p:spPr>
        <p:txBody>
          <a:bodyPr wrap="square" rtlCol="0">
            <a:spAutoFit/>
          </a:bodyPr>
          <a:lstStyle/>
          <a:p>
            <a:endParaRPr lang="zh-TW" altLang="en-US" dirty="0" err="1" smtClean="0"/>
          </a:p>
        </p:txBody>
      </p:sp>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8498" y="1611886"/>
            <a:ext cx="5003179" cy="4389120"/>
          </a:xfrm>
          <a:prstGeom prst="rect">
            <a:avLst/>
          </a:prstGeom>
        </p:spPr>
      </p:pic>
      <p:sp>
        <p:nvSpPr>
          <p:cNvPr id="4" name="投影片編號版面配置區 3"/>
          <p:cNvSpPr>
            <a:spLocks noGrp="1"/>
          </p:cNvSpPr>
          <p:nvPr>
            <p:ph type="sldNum" sz="quarter" idx="12"/>
          </p:nvPr>
        </p:nvSpPr>
        <p:spPr>
          <a:xfrm>
            <a:off x="10994103" y="370135"/>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16</a:t>
            </a:fld>
            <a:endParaRPr lang="zh-TW" altLang="en-US" sz="1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2441417"/>
      </p:ext>
    </p:extLst>
  </p:cSld>
  <p:clrMapOvr>
    <a:masterClrMapping/>
  </p:clrMapOvr>
  <mc:AlternateContent xmlns:mc="http://schemas.openxmlformats.org/markup-compatibility/2006" xmlns:p14="http://schemas.microsoft.com/office/powerpoint/2010/main">
    <mc:Choice Requires="p14">
      <p:transition spd="med" p14:dur="700" advTm="51146">
        <p:fade/>
      </p:transition>
    </mc:Choice>
    <mc:Fallback xmlns="">
      <p:transition spd="med" advTm="51146">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23175"/>
            <a:ext cx="10972800" cy="1143000"/>
          </a:xfrm>
        </p:spPr>
        <p:txBody>
          <a:bodyPr>
            <a:normAutofit/>
          </a:bodyPr>
          <a:lstStyle/>
          <a:p>
            <a:pPr marL="263525">
              <a:tabLst>
                <a:tab pos="631825" algn="l"/>
              </a:tabLst>
            </a:pPr>
            <a:r>
              <a:rPr lang="zh-TW" altLang="en-US" sz="4000" b="1"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Conclusion-1</a:t>
            </a:r>
            <a:endPar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266175"/>
            <a:ext cx="10972800" cy="5090176"/>
          </a:xfrm>
        </p:spPr>
        <p:txBody>
          <a:bodyPr>
            <a:normAutofit/>
          </a:bodyPr>
          <a:lstStyle/>
          <a:p>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Conclusions and Recommendations:</a:t>
            </a:r>
          </a:p>
          <a:p>
            <a:pPr marL="987425" indent="-717550">
              <a:buNone/>
              <a:tabLst>
                <a:tab pos="717550" algn="l"/>
              </a:tabLst>
            </a:pP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a:t>
            </a: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Strengthened </a:t>
            </a:r>
            <a:r>
              <a:rPr lang="en-US" altLang="zh-TW"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judgment</a:t>
            </a:r>
            <a:r>
              <a:rPr lang="zh-TW" altLang="en-US"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Strengthen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enhance the ability of law enforcement officers and </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school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staff to judge whether the nature of emerging drugs meets the definition</a:t>
            </a:r>
            <a:r>
              <a:rPr lang="en-US" altLang="zh-TW" sz="2000" b="0" i="0" dirty="0">
                <a:solidFill>
                  <a:srgbClr val="5F6368"/>
                </a:solidFill>
                <a:effectLst/>
                <a:latin typeface="Roboto"/>
              </a:rPr>
              <a:t> </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drugs in the Drug Hazard Prevention and Control Act</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987425" indent="-717550">
              <a:buNone/>
              <a:tabLst>
                <a:tab pos="717550" algn="l"/>
              </a:tabLst>
            </a:pP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a:t>
            </a: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Define the role of counselors</a:t>
            </a:r>
            <a:r>
              <a:rPr lang="zh-TW" alt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clarify and refine the roles, tasks, and functions of   the juvenile    counseling committee.</a:t>
            </a:r>
          </a:p>
          <a:p>
            <a:pPr marL="987425" indent="-717550">
              <a:buNone/>
              <a:tabLst>
                <a:tab pos="717550" algn="l"/>
              </a:tabLst>
            </a:pPr>
            <a:endPar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a:xfrm>
            <a:off x="10876117" y="358843"/>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17</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517937178"/>
      </p:ext>
    </p:extLst>
  </p:cSld>
  <p:clrMapOvr>
    <a:masterClrMapping/>
  </p:clrMapOvr>
  <mc:AlternateContent xmlns:mc="http://schemas.openxmlformats.org/markup-compatibility/2006" xmlns:p14="http://schemas.microsoft.com/office/powerpoint/2010/main">
    <mc:Choice Requires="p14">
      <p:transition spd="med" p14:dur="700" advTm="45074">
        <p:fade/>
      </p:transition>
    </mc:Choice>
    <mc:Fallback xmlns="">
      <p:transition spd="med" advTm="45074">
        <p:fade/>
      </p:transition>
    </mc:Fallback>
  </mc:AlternateContent>
  <p:timing>
    <p:tnLst>
      <p:par>
        <p:cTn id="1" dur="indefinite" restart="never" nodeType="tmRoot"/>
      </p:par>
    </p:tnLst>
  </p:timing>
  <p:extLst mod="1"/>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23175"/>
            <a:ext cx="10972800" cy="1143000"/>
          </a:xfrm>
        </p:spPr>
        <p:txBody>
          <a:bodyPr>
            <a:normAutofit/>
          </a:bodyPr>
          <a:lstStyle/>
          <a:p>
            <a:pPr marL="263525">
              <a:tabLst>
                <a:tab pos="631825" algn="l"/>
              </a:tabLst>
            </a:pPr>
            <a:r>
              <a:rPr lang="zh-TW" altLang="en-US" sz="4000" b="1"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Conclusion-2</a:t>
            </a:r>
            <a:endPar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29857"/>
            <a:ext cx="10972800" cy="5360536"/>
          </a:xfrm>
        </p:spPr>
        <p:txBody>
          <a:bodyPr>
            <a:normAutofit/>
          </a:bodyPr>
          <a:lstStyle/>
          <a:p>
            <a:pPr marL="987425" indent="-717550">
              <a:buNone/>
              <a:tabLst>
                <a:tab pos="717550" algn="l"/>
              </a:tabLst>
            </a:pP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n-US" altLang="zh-TW"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Increased penalties for </a:t>
            </a:r>
            <a:r>
              <a:rPr lang="en-US" altLang="zh-TW"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3 drugs</a:t>
            </a:r>
            <a:r>
              <a:rPr lang="zh-TW" alt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increase the penalty for possession of Class III drugs so that it has a deterrent effect.</a:t>
            </a:r>
          </a:p>
          <a:p>
            <a:pPr marL="987425" indent="-717550">
              <a:buNone/>
              <a:tabLst>
                <a:tab pos="717550" algn="l"/>
              </a:tabLst>
            </a:pP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en-US" altLang="zh-TW" sz="32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Increased penalties class 4 drugs</a:t>
            </a:r>
            <a:r>
              <a:rPr lang="zh-TW" alt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a:t>
            </a:r>
            <a:r>
              <a:rPr lang="en-US" altLang="zh-TW"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increase the penalty for possession of Class IV drugs to a deterrent effect</a:t>
            </a:r>
            <a:r>
              <a:rPr lang="en-US" altLang="zh-TW"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4" name="投影片編號版面配置區 3"/>
          <p:cNvSpPr>
            <a:spLocks noGrp="1"/>
          </p:cNvSpPr>
          <p:nvPr>
            <p:ph type="sldNum" sz="quarter" idx="12"/>
          </p:nvPr>
        </p:nvSpPr>
        <p:spPr>
          <a:xfrm>
            <a:off x="11074400" y="329550"/>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18</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3097041596"/>
      </p:ext>
    </p:extLst>
  </p:cSld>
  <p:clrMapOvr>
    <a:masterClrMapping/>
  </p:clrMapOvr>
  <mc:AlternateContent xmlns:mc="http://schemas.openxmlformats.org/markup-compatibility/2006" xmlns:p14="http://schemas.microsoft.com/office/powerpoint/2010/main">
    <mc:Choice Requires="p14">
      <p:transition spd="med" p14:dur="700" advTm="64592">
        <p:fade/>
      </p:transition>
    </mc:Choice>
    <mc:Fallback xmlns="">
      <p:transition spd="med" advTm="64592">
        <p:fade/>
      </p:transition>
    </mc:Fallback>
  </mc:AlternateContent>
  <p:timing>
    <p:tnLst>
      <p:par>
        <p:cTn id="1" dur="indefinite" restart="never" nodeType="tmRoot"/>
      </p:par>
    </p:tnLst>
  </p:timing>
  <p:extLst mod="1"/>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0"/>
            <a:ext cx="10972800" cy="1143000"/>
          </a:xfrm>
        </p:spPr>
        <p:txBody>
          <a:bodyPr>
            <a:normAutofit/>
          </a:bodyPr>
          <a:lstStyle/>
          <a:p>
            <a:pPr marL="263525">
              <a:tabLst>
                <a:tab pos="631825" algn="l"/>
              </a:tabLst>
            </a:pPr>
            <a:r>
              <a:rPr lang="zh-TW" altLang="en-US" sz="4000" b="1"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Conclusion-3</a:t>
            </a:r>
            <a:endPar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1577897" y="1605774"/>
            <a:ext cx="9036206" cy="4739269"/>
          </a:xfrm>
        </p:spPr>
        <p:txBody>
          <a:bodyPr>
            <a:normAutofit/>
          </a:bodyPr>
          <a:lstStyle/>
          <a:p>
            <a:pPr marL="0" indent="0">
              <a:buNone/>
            </a:pPr>
            <a:r>
              <a:rPr lang="en-US" altLang="zh-TW"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Drug </a:t>
            </a:r>
            <a:r>
              <a:rPr lang="en-US" altLang="zh-TW"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abuse is a major threat to national security and social order, and drug abusers cannot easily quit their addiction, resulting in long-term physical and psychological damage and the destruction of countless families.</a:t>
            </a:r>
            <a:endParaRPr lang="zh-TW" altLang="zh-TW"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a:xfrm>
            <a:off x="10614103" y="0"/>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19</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3874899497"/>
      </p:ext>
    </p:extLst>
  </p:cSld>
  <p:clrMapOvr>
    <a:masterClrMapping/>
  </p:clrMapOvr>
  <mc:AlternateContent xmlns:mc="http://schemas.openxmlformats.org/markup-compatibility/2006" xmlns:p14="http://schemas.microsoft.com/office/powerpoint/2010/main">
    <mc:Choice Requires="p14">
      <p:transition spd="med" p14:dur="700" advTm="58364">
        <p:fade/>
      </p:transition>
    </mc:Choice>
    <mc:Fallback xmlns="">
      <p:transition spd="med" advTm="58364">
        <p:fade/>
      </p:transition>
    </mc:Fallback>
  </mc:AlternateContent>
  <p:timing>
    <p:tnLst>
      <p:par>
        <p:cTn id="1" dur="indefinite" restart="never" nodeType="tmRoot"/>
      </p:par>
    </p:tnLst>
  </p:timing>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477845"/>
            <a:ext cx="10972800" cy="571500"/>
          </a:xfrm>
        </p:spPr>
        <p:txBody>
          <a:bodyPr>
            <a:normAutofit fontScale="90000"/>
          </a:bodyPr>
          <a:lstStyle/>
          <a:p>
            <a:r>
              <a:rPr lang="en-US" altLang="zh-TW" sz="4800" b="1" dirty="0" smtClean="0">
                <a:solidFill>
                  <a:srgbClr val="C0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Thanks</a:t>
            </a:r>
            <a:endParaRPr lang="zh-TW" altLang="en-US" sz="4800" b="1" dirty="0">
              <a:solidFill>
                <a:srgbClr val="C0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4" name="內容版面配置區 3"/>
          <p:cNvSpPr txBox="1">
            <a:spLocks noGrp="1"/>
          </p:cNvSpPr>
          <p:nvPr>
            <p:ph idx="1"/>
          </p:nvPr>
        </p:nvSpPr>
        <p:spPr>
          <a:xfrm>
            <a:off x="609600" y="1128403"/>
            <a:ext cx="11097491" cy="4549964"/>
          </a:xfrm>
          <a:prstGeom prst="rect">
            <a:avLst/>
          </a:prstGeom>
          <a:noFill/>
        </p:spPr>
        <p:txBody>
          <a:bodyPr wrap="square" rtlCol="0">
            <a:spAutoFit/>
          </a:bodyPr>
          <a:lstStyle/>
          <a:p>
            <a:pPr marL="0" indent="0">
              <a:spcBef>
                <a:spcPts val="100"/>
              </a:spcBef>
              <a:spcAft>
                <a:spcPts val="100"/>
              </a:spcAft>
              <a:buNone/>
              <a:defRPr/>
            </a:pPr>
            <a:r>
              <a:rPr lang="en-US" altLang="zh-TW" sz="3200" b="1" dirty="0" smtClean="0">
                <a:latin typeface="Times New Roman" panose="02020603050405020304" pitchFamily="18" charset="0"/>
                <a:ea typeface="標楷體" panose="03000509000000000000" pitchFamily="65" charset="-120"/>
                <a:cs typeface="Times New Roman" panose="02020603050405020304" pitchFamily="18" charset="0"/>
              </a:rPr>
              <a:t>Hello, guests.</a:t>
            </a:r>
          </a:p>
          <a:p>
            <a:pPr marL="0" indent="0">
              <a:spcBef>
                <a:spcPts val="100"/>
              </a:spcBef>
              <a:spcAft>
                <a:spcPts val="100"/>
              </a:spcAft>
              <a:buNone/>
              <a:defRPr/>
            </a:pP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      First of all, I would like to thank the organizer for giving us this opportunity to present this presentation to all the guests </a:t>
            </a:r>
            <a:r>
              <a:rPr lang="en-US" altLang="zh-TW" sz="3200" dirty="0" err="1" smtClean="0">
                <a:latin typeface="Times New Roman" panose="02020603050405020304" pitchFamily="18" charset="0"/>
                <a:ea typeface="標楷體" panose="03000509000000000000" pitchFamily="65" charset="-120"/>
                <a:cs typeface="Times New Roman" panose="02020603050405020304" pitchFamily="18" charset="0"/>
              </a:rPr>
              <a:t>here.</a:t>
            </a:r>
            <a:r>
              <a:rPr lang="en-US" altLang="zh-TW" sz="3200" dirty="0" err="1" smtClean="0">
                <a:latin typeface="Times New Roman" panose="02020603050405020304" pitchFamily="18" charset="0"/>
                <a:ea typeface="新細明體" panose="02020500000000000000" pitchFamily="18" charset="-120"/>
                <a:cs typeface="Times New Roman" panose="02020603050405020304" pitchFamily="18" charset="0"/>
              </a:rPr>
              <a:t>《</a:t>
            </a:r>
            <a:r>
              <a:rPr lang="en-US" altLang="zh-TW" sz="3200" b="1" dirty="0" err="1"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en-US" altLang="zh-TW" sz="32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Study on the Current Situations, Dilemmas, and Response for Juvenile Drug Crime Prevention and Control Mechanism in Taiwan</a:t>
            </a:r>
            <a:r>
              <a:rPr lang="en-US" altLang="zh-TW" sz="32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新細明體" panose="02020500000000000000" pitchFamily="18" charset="-120"/>
                <a:cs typeface="Times New Roman" panose="02020603050405020304" pitchFamily="18" charset="0"/>
              </a:rPr>
              <a:t>》</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 Thank you. </a:t>
            </a:r>
          </a:p>
          <a:p>
            <a:pPr marL="0" indent="0">
              <a:spcBef>
                <a:spcPts val="100"/>
              </a:spcBef>
              <a:spcAft>
                <a:spcPts val="100"/>
              </a:spcAft>
              <a:buNone/>
              <a:defRPr/>
            </a:pPr>
            <a:r>
              <a:rPr lang="en-US" altLang="zh-TW" sz="32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      Through the data collection, reading and production of the special report, we have been able to grow and gain a deeper understanding of this topic, and we thank for your listening.</a:t>
            </a:r>
            <a:endParaRPr lang="zh-TW" altLang="en-US" sz="32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10691091" y="763595"/>
            <a:ext cx="1016000" cy="365125"/>
          </a:xfrm>
        </p:spPr>
        <p:txBody>
          <a:bodyPr/>
          <a:lstStyle/>
          <a:p>
            <a:pPr rtl="0"/>
            <a:fld id="{401CF334-2D5C-4859-84A6-CA7E6E43FAEB}" type="slidenum">
              <a:rPr lang="en-US" altLang="zh-TW" sz="1400" b="1" smtClean="0">
                <a:effectLst>
                  <a:outerShdw blurRad="38100" dist="38100" dir="2700000" algn="tl">
                    <a:srgbClr val="000000">
                      <a:alpha val="43137"/>
                    </a:srgbClr>
                  </a:outerShdw>
                </a:effectLst>
              </a:rPr>
              <a:pPr rtl="0"/>
              <a:t>2</a:t>
            </a:fld>
            <a:endParaRPr lang="zh-TW" altLang="en-US" sz="1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9375725"/>
      </p:ext>
    </p:extLst>
  </p:cSld>
  <p:clrMapOvr>
    <a:masterClrMapping/>
  </p:clrMapOvr>
  <mc:AlternateContent xmlns:mc="http://schemas.openxmlformats.org/markup-compatibility/2006" xmlns:p14="http://schemas.microsoft.com/office/powerpoint/2010/main">
    <mc:Choice Requires="p14">
      <p:transition spd="med" p14:dur="700" advTm="48599">
        <p:fade/>
      </p:transition>
    </mc:Choice>
    <mc:Fallback xmlns="">
      <p:transition spd="med" advTm="48599">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DF8EF26-7AD5-4E7F-95B3-9A57CF80C483}"/>
              </a:ext>
            </a:extLst>
          </p:cNvPr>
          <p:cNvSpPr txBox="1"/>
          <p:nvPr/>
        </p:nvSpPr>
        <p:spPr>
          <a:xfrm>
            <a:off x="5430645" y="2147530"/>
            <a:ext cx="5635213" cy="1938992"/>
          </a:xfrm>
          <a:prstGeom prst="rect">
            <a:avLst/>
          </a:prstGeom>
          <a:noFill/>
        </p:spPr>
        <p:txBody>
          <a:bodyPr wrap="square" rtlCol="0" anchor="ctr">
            <a:spAutoFit/>
          </a:bodyPr>
          <a:lstStyle/>
          <a:p>
            <a:pPr algn="ctr"/>
            <a:r>
              <a:rPr lang="en-US" altLang="ko-KR" sz="6000" dirty="0" smtClean="0">
                <a:solidFill>
                  <a:schemeClr val="bg1"/>
                </a:solidFill>
                <a:cs typeface="Arial" pitchFamily="34" charset="0"/>
              </a:rPr>
              <a:t>TOU</a:t>
            </a:r>
            <a:endParaRPr lang="ko-KR" altLang="en-US" sz="6000" dirty="0">
              <a:solidFill>
                <a:schemeClr val="bg1"/>
              </a:solidFill>
              <a:cs typeface="Arial" pitchFamily="34" charset="0"/>
            </a:endParaRPr>
          </a:p>
          <a:p>
            <a:pPr marL="263525" algn="ctr">
              <a:spcBef>
                <a:spcPct val="0"/>
              </a:spcBef>
              <a:tabLst>
                <a:tab pos="631825" algn="l"/>
              </a:tabLst>
            </a:pPr>
            <a:r>
              <a:rPr lang="en-US" altLang="ko-KR" sz="6000" b="1" dirty="0">
                <a:solidFill>
                  <a:srgbClr val="7030A0"/>
                </a:solidFill>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cs typeface="Times New Roman" panose="02020603050405020304" pitchFamily="18" charset="0"/>
              </a:rPr>
              <a:t>THANK  YOU</a:t>
            </a:r>
            <a:r>
              <a:rPr lang="en-US" altLang="ko-KR" sz="60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cs typeface="Times New Roman" panose="02020603050405020304" pitchFamily="18" charset="0"/>
              </a:rPr>
              <a:t>!</a:t>
            </a:r>
          </a:p>
        </p:txBody>
      </p:sp>
      <p:sp>
        <p:nvSpPr>
          <p:cNvPr id="5" name="TextBox 4">
            <a:extLst>
              <a:ext uri="{FF2B5EF4-FFF2-40B4-BE49-F238E27FC236}">
                <a16:creationId xmlns:a16="http://schemas.microsoft.com/office/drawing/2014/main" id="{BADEB2CA-D11F-4CA5-BC5A-6C38FF4BF392}"/>
              </a:ext>
            </a:extLst>
          </p:cNvPr>
          <p:cNvSpPr txBox="1"/>
          <p:nvPr/>
        </p:nvSpPr>
        <p:spPr>
          <a:xfrm>
            <a:off x="51" y="5113885"/>
            <a:ext cx="12191852" cy="379656"/>
          </a:xfrm>
          <a:prstGeom prst="rect">
            <a:avLst/>
          </a:prstGeom>
          <a:noFill/>
        </p:spPr>
        <p:txBody>
          <a:bodyPr wrap="square" rtlCol="0" anchor="ctr">
            <a:spAutoFit/>
          </a:bodyPr>
          <a:lstStyle/>
          <a:p>
            <a:pPr algn="ctr"/>
            <a:r>
              <a:rPr lang="en-US" altLang="ko-KR" sz="1867" dirty="0">
                <a:solidFill>
                  <a:schemeClr val="bg1"/>
                </a:solidFill>
                <a:cs typeface="Arial" pitchFamily="34" charset="0"/>
              </a:rPr>
              <a:t>Insert the Subtitle of Your Presentation</a:t>
            </a:r>
            <a:endParaRPr lang="ko-KR" altLang="en-US" sz="1867" dirty="0">
              <a:solidFill>
                <a:schemeClr val="bg1"/>
              </a:solidFill>
              <a:cs typeface="Arial" pitchFamily="34" charset="0"/>
            </a:endParaRPr>
          </a:p>
        </p:txBody>
      </p:sp>
      <p:pic>
        <p:nvPicPr>
          <p:cNvPr id="6" name="Picture 4" descr="https://tse3.mm.bing.net/th?id=OIP.btgvJ6oR0VBk8xUfveD05gHaGQ&amp;pid=Api&amp;P=0&amp;w=184&amp;h=1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754" y="2484502"/>
            <a:ext cx="3886200" cy="2256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266192"/>
      </p:ext>
    </p:extLst>
  </p:cSld>
  <p:clrMapOvr>
    <a:masterClrMapping/>
  </p:clrMapOvr>
  <mc:AlternateContent xmlns:mc="http://schemas.openxmlformats.org/markup-compatibility/2006" xmlns:p14="http://schemas.microsoft.com/office/powerpoint/2010/main">
    <mc:Choice Requires="p14">
      <p:transition spd="med" p14:dur="700" advTm="3184">
        <p:fade/>
      </p:transition>
    </mc:Choice>
    <mc:Fallback xmlns="">
      <p:transition spd="med" advTm="3184">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986" y="449565"/>
            <a:ext cx="10743414" cy="845312"/>
          </a:xfrm>
        </p:spPr>
        <p:txBody>
          <a:bodyPr vert="horz" lIns="0" rIns="0" bIns="0" rtlCol="0" anchor="b">
            <a:normAutofit/>
          </a:bodyPr>
          <a:lstStyle/>
          <a:p>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Authors(3)</a:t>
            </a:r>
            <a:endParaRPr lang="zh-TW" altLang="en-US"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609600" y="1549400"/>
            <a:ext cx="10972800" cy="4644010"/>
          </a:xfrm>
        </p:spPr>
        <p:txBody>
          <a:bodyPr>
            <a:normAutofit/>
          </a:bodyPr>
          <a:lstStyle/>
          <a:p>
            <a:pPr marL="0" indent="0">
              <a:buNone/>
            </a:pPr>
            <a:r>
              <a:rPr lang="en-US" altLang="zh-TW" b="1" dirty="0">
                <a:latin typeface="Times New Roman" panose="02020603050405020304" pitchFamily="18" charset="0"/>
                <a:cs typeface="Times New Roman" panose="02020603050405020304" pitchFamily="18" charset="0"/>
              </a:rPr>
              <a:t>1</a:t>
            </a:r>
            <a:r>
              <a:rPr lang="zh-TW" altLang="en-US" b="1" dirty="0">
                <a:latin typeface="Times New Roman" panose="02020603050405020304" pitchFamily="18" charset="0"/>
                <a:cs typeface="Times New Roman" panose="02020603050405020304" pitchFamily="18" charset="0"/>
              </a:rPr>
              <a:t>、</a:t>
            </a:r>
            <a:r>
              <a:rPr lang="en-US" altLang="zh-TW" b="1" dirty="0">
                <a:latin typeface="Times New Roman" panose="02020603050405020304" pitchFamily="18" charset="0"/>
                <a:cs typeface="Times New Roman" panose="02020603050405020304" pitchFamily="18" charset="0"/>
              </a:rPr>
              <a:t>Li Wen Zeng </a:t>
            </a:r>
            <a:r>
              <a:rPr lang="en-US" altLang="zh-TW" dirty="0">
                <a:solidFill>
                  <a:srgbClr val="0070C0"/>
                </a:solidFill>
                <a:latin typeface="Times New Roman" panose="02020603050405020304" pitchFamily="18" charset="0"/>
                <a:cs typeface="Times New Roman" panose="02020603050405020304" pitchFamily="18" charset="0"/>
              </a:rPr>
              <a:t>(</a:t>
            </a:r>
            <a:r>
              <a:rPr lang="en-US" altLang="zh-TW"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Presenter)</a:t>
            </a:r>
          </a:p>
          <a:p>
            <a:pPr marL="0" indent="0">
              <a:buNone/>
            </a:pPr>
            <a:r>
              <a:rPr lang="en-US" altLang="zh-TW" sz="2400" dirty="0">
                <a:latin typeface="Times New Roman" panose="02020603050405020304" pitchFamily="18" charset="0"/>
                <a:cs typeface="Times New Roman" panose="02020603050405020304" pitchFamily="18" charset="0"/>
              </a:rPr>
              <a:t>       PhD student, Department of Crime Prevention and  Corrections, Central Police     </a:t>
            </a:r>
          </a:p>
          <a:p>
            <a:pPr marL="0" indent="0">
              <a:buNone/>
            </a:pPr>
            <a:r>
              <a:rPr lang="en-US" altLang="zh-TW" sz="2400" dirty="0">
                <a:latin typeface="Times New Roman" panose="02020603050405020304" pitchFamily="18" charset="0"/>
                <a:cs typeface="Times New Roman" panose="02020603050405020304" pitchFamily="18" charset="0"/>
              </a:rPr>
              <a:t>       University.</a:t>
            </a:r>
          </a:p>
          <a:p>
            <a:pPr marL="0" indent="0">
              <a:buNone/>
            </a:pPr>
            <a:r>
              <a:rPr lang="en-US" altLang="zh-TW" b="1" dirty="0">
                <a:latin typeface="Times New Roman" panose="02020603050405020304" pitchFamily="18" charset="0"/>
                <a:cs typeface="Times New Roman" panose="02020603050405020304" pitchFamily="18" charset="0"/>
              </a:rPr>
              <a:t>2</a:t>
            </a:r>
            <a:r>
              <a:rPr lang="zh-TW" altLang="en-US" b="1" dirty="0">
                <a:latin typeface="Times New Roman" panose="02020603050405020304" pitchFamily="18" charset="0"/>
                <a:cs typeface="Times New Roman" panose="02020603050405020304" pitchFamily="18" charset="0"/>
              </a:rPr>
              <a:t>、</a:t>
            </a:r>
            <a:r>
              <a:rPr lang="en-US" altLang="zh-TW" b="1" dirty="0" err="1">
                <a:latin typeface="Times New Roman" panose="02020603050405020304" pitchFamily="18" charset="0"/>
                <a:cs typeface="Times New Roman" panose="02020603050405020304" pitchFamily="18" charset="0"/>
              </a:rPr>
              <a:t>Jui</a:t>
            </a:r>
            <a:r>
              <a:rPr lang="en-US" altLang="zh-TW" b="1" dirty="0">
                <a:latin typeface="Times New Roman" panose="02020603050405020304" pitchFamily="18" charset="0"/>
                <a:cs typeface="Times New Roman" panose="02020603050405020304" pitchFamily="18" charset="0"/>
              </a:rPr>
              <a:t> Rey K0</a:t>
            </a:r>
          </a:p>
          <a:p>
            <a:pPr marL="0" indent="0">
              <a:buNone/>
            </a:pPr>
            <a:r>
              <a:rPr lang="en-US" altLang="zh-TW" dirty="0">
                <a:latin typeface="Times New Roman" panose="02020603050405020304" pitchFamily="18" charset="0"/>
                <a:cs typeface="Times New Roman" panose="02020603050405020304" pitchFamily="18" charset="0"/>
              </a:rPr>
              <a:t>      Professor, Department of Border Police, Central Police  University.</a:t>
            </a:r>
            <a:endParaRPr lang="en-US" altLang="zh-TW"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a:latin typeface="Times New Roman" panose="02020603050405020304" pitchFamily="18" charset="0"/>
                <a:cs typeface="Times New Roman" panose="02020603050405020304" pitchFamily="18" charset="0"/>
              </a:rPr>
              <a:t>3</a:t>
            </a:r>
            <a:r>
              <a:rPr lang="zh-TW" altLang="en-US" b="1" dirty="0">
                <a:latin typeface="Times New Roman" panose="02020603050405020304" pitchFamily="18" charset="0"/>
                <a:cs typeface="Times New Roman" panose="02020603050405020304" pitchFamily="18" charset="0"/>
              </a:rPr>
              <a:t>、</a:t>
            </a:r>
            <a:r>
              <a:rPr lang="en-US" altLang="zh-TW" b="1" dirty="0" err="1">
                <a:latin typeface="Times New Roman" panose="02020603050405020304" pitchFamily="18" charset="0"/>
                <a:cs typeface="Times New Roman" panose="02020603050405020304" pitchFamily="18" charset="0"/>
              </a:rPr>
              <a:t>Tsui</a:t>
            </a:r>
            <a:r>
              <a:rPr lang="en-US" altLang="zh-TW" b="1" dirty="0">
                <a:latin typeface="Times New Roman" panose="02020603050405020304" pitchFamily="18" charset="0"/>
                <a:cs typeface="Times New Roman" panose="02020603050405020304" pitchFamily="18" charset="0"/>
              </a:rPr>
              <a:t> Wen Huang</a:t>
            </a:r>
          </a:p>
          <a:p>
            <a:pPr marL="0" indent="0">
              <a:buNone/>
            </a:pPr>
            <a:r>
              <a:rPr lang="en-US" altLang="zh-TW"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Professor,Department</a:t>
            </a:r>
            <a:r>
              <a:rPr lang="en-US" altLang="zh-TW" dirty="0">
                <a:latin typeface="Times New Roman" panose="02020603050405020304" pitchFamily="18" charset="0"/>
                <a:cs typeface="Times New Roman" panose="02020603050405020304" pitchFamily="18" charset="0"/>
              </a:rPr>
              <a:t> of Administration Police, Central   Police University</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a:xfrm>
            <a:off x="10386860" y="687158"/>
            <a:ext cx="1195540" cy="370126"/>
          </a:xfrm>
        </p:spPr>
        <p:txBody>
          <a:bodyPr/>
          <a:lstStyle/>
          <a:p>
            <a:pPr algn="ctr" rtl="0"/>
            <a:fld id="{401CF334-2D5C-4859-84A6-CA7E6E43FAEB}" type="slidenum">
              <a:rPr lang="en-US" altLang="zh-TW" sz="1800" b="1" smtClean="0"/>
              <a:pPr algn="ctr" rtl="0"/>
              <a:t>3</a:t>
            </a:fld>
            <a:endParaRPr lang="zh-TW" altLang="en-US" sz="1800" b="1" dirty="0"/>
          </a:p>
        </p:txBody>
      </p:sp>
    </p:spTree>
    <p:extLst>
      <p:ext uri="{BB962C8B-B14F-4D97-AF65-F5344CB8AC3E}">
        <p14:creationId xmlns:p14="http://schemas.microsoft.com/office/powerpoint/2010/main" val="670965053"/>
      </p:ext>
    </p:extLst>
  </p:cSld>
  <p:clrMapOvr>
    <a:masterClrMapping/>
  </p:clrMapOvr>
  <mc:AlternateContent xmlns:mc="http://schemas.openxmlformats.org/markup-compatibility/2006" xmlns:p14="http://schemas.microsoft.com/office/powerpoint/2010/main">
    <mc:Choice Requires="p14">
      <p:transition spd="med" p14:dur="700" advTm="42357">
        <p:fade/>
      </p:transition>
    </mc:Choice>
    <mc:Fallback xmlns="">
      <p:transition spd="med" advTm="42357">
        <p:fade/>
      </p:transition>
    </mc:Fallback>
  </mc:AlternateContent>
  <p:timing>
    <p:tnLst>
      <p:par>
        <p:cTn id="1" dur="indefinite" restart="never" nodeType="tmRoot"/>
      </p:par>
    </p:tnLst>
  </p:timing>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440137"/>
            <a:ext cx="10972800" cy="845312"/>
          </a:xfrm>
        </p:spPr>
        <p:txBody>
          <a:bodyPr>
            <a:normAutofit/>
          </a:bodyPr>
          <a:lstStyle/>
          <a:p>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Presenter --  (Self-introduction)</a:t>
            </a:r>
            <a:endParaRPr lang="zh-TW" altLang="en-US"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內容版面配置區 2"/>
          <p:cNvSpPr txBox="1">
            <a:spLocks/>
          </p:cNvSpPr>
          <p:nvPr/>
        </p:nvSpPr>
        <p:spPr>
          <a:xfrm>
            <a:off x="5663938" y="1549400"/>
            <a:ext cx="4763678" cy="4644010"/>
          </a:xfrm>
          <a:prstGeom prst="rect">
            <a:avLst/>
          </a:prstGeom>
        </p:spPr>
        <p:txBody>
          <a:bodyPr vert="horz" rtlCol="0">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細明體" panose="02020509000000000000" pitchFamily="49" charset="-120"/>
                <a:ea typeface="細明體" panose="02020509000000000000" pitchFamily="49" charset="-120"/>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細明體" panose="02020509000000000000" pitchFamily="49" charset="-120"/>
                <a:ea typeface="細明體" panose="02020509000000000000" pitchFamily="49" charset="-120"/>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細明體" panose="02020509000000000000" pitchFamily="49" charset="-120"/>
                <a:ea typeface="細明體" panose="02020509000000000000" pitchFamily="49" charset="-120"/>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細明體" panose="02020509000000000000" pitchFamily="49" charset="-120"/>
                <a:ea typeface="細明體" panose="02020509000000000000" pitchFamily="49" charset="-120"/>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細明體" panose="02020509000000000000" pitchFamily="49" charset="-120"/>
                <a:ea typeface="細明體" panose="02020509000000000000" pitchFamily="49" charset="-120"/>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Font typeface="Wingdings 2"/>
              <a:buNone/>
            </a:pPr>
            <a:r>
              <a:rPr lang="en-US" altLang="zh-TW" b="1" dirty="0">
                <a:latin typeface="Times New Roman" panose="02020603050405020304" pitchFamily="18" charset="0"/>
                <a:cs typeface="Times New Roman" panose="02020603050405020304" pitchFamily="18" charset="0"/>
              </a:rPr>
              <a:t>      </a:t>
            </a:r>
            <a:endParaRPr lang="en-US" altLang="zh-TW" sz="2400" b="1" dirty="0">
              <a:latin typeface="Times New Roman" panose="02020603050405020304" pitchFamily="18" charset="0"/>
              <a:cs typeface="Times New Roman" panose="02020603050405020304" pitchFamily="18" charset="0"/>
            </a:endParaRPr>
          </a:p>
        </p:txBody>
      </p:sp>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209" y="1819373"/>
            <a:ext cx="4320619" cy="4374037"/>
          </a:xfrm>
          <a:prstGeom prst="rect">
            <a:avLst/>
          </a:prstGeom>
        </p:spPr>
      </p:pic>
      <p:sp>
        <p:nvSpPr>
          <p:cNvPr id="6" name="內容版面配置區 5"/>
          <p:cNvSpPr>
            <a:spLocks noGrp="1"/>
          </p:cNvSpPr>
          <p:nvPr>
            <p:ph idx="1"/>
          </p:nvPr>
        </p:nvSpPr>
        <p:spPr>
          <a:xfrm>
            <a:off x="5368970" y="1891031"/>
            <a:ext cx="5918462" cy="4389120"/>
          </a:xfrm>
        </p:spPr>
        <p:txBody>
          <a:bodyPr/>
          <a:lstStyle/>
          <a:p>
            <a:r>
              <a:rPr lang="en-US" altLang="zh-TW"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 name is Li Wen Zeng and I come from Taiwan.  Now mainly working as a juvenile crime investigator. I am currently serving in the juvenile police force of the </a:t>
            </a:r>
            <a:r>
              <a:rPr lang="en-US" altLang="zh-TW"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Changhua</a:t>
            </a:r>
            <a:r>
              <a:rPr lang="en-US" altLang="zh-TW"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County Police Department and have been working as a field juvenile delinquent investigator for many years.</a:t>
            </a:r>
            <a:r>
              <a:rPr lang="en-US" altLang="zh-TW" dirty="0"/>
              <a:t> </a:t>
            </a:r>
            <a:endParaRPr lang="zh-TW" altLang="zh-TW" dirty="0"/>
          </a:p>
          <a:p>
            <a:endParaRPr lang="zh-TW" altLang="en-US" dirty="0"/>
          </a:p>
        </p:txBody>
      </p:sp>
      <p:sp>
        <p:nvSpPr>
          <p:cNvPr id="3" name="投影片編號版面配置區 2"/>
          <p:cNvSpPr>
            <a:spLocks noGrp="1"/>
          </p:cNvSpPr>
          <p:nvPr>
            <p:ph type="sldNum" sz="quarter" idx="12"/>
          </p:nvPr>
        </p:nvSpPr>
        <p:spPr>
          <a:xfrm>
            <a:off x="10779432" y="862793"/>
            <a:ext cx="1016000" cy="365125"/>
          </a:xfrm>
        </p:spPr>
        <p:txBody>
          <a:bodyPr/>
          <a:lstStyle/>
          <a:p>
            <a:pPr rtl="0"/>
            <a:fld id="{401CF334-2D5C-4859-84A6-CA7E6E43FAEB}" type="slidenum">
              <a:rPr lang="en-US" altLang="zh-TW" sz="1600" b="1" smtClean="0"/>
              <a:pPr rtl="0"/>
              <a:t>4</a:t>
            </a:fld>
            <a:endParaRPr lang="zh-TW" altLang="en-US" sz="1600" b="1" dirty="0"/>
          </a:p>
        </p:txBody>
      </p:sp>
    </p:spTree>
    <p:extLst>
      <p:ext uri="{BB962C8B-B14F-4D97-AF65-F5344CB8AC3E}">
        <p14:creationId xmlns:p14="http://schemas.microsoft.com/office/powerpoint/2010/main" val="2293758182"/>
      </p:ext>
    </p:extLst>
  </p:cSld>
  <p:clrMapOvr>
    <a:masterClrMapping/>
  </p:clrMapOvr>
  <mc:AlternateContent xmlns:mc="http://schemas.openxmlformats.org/markup-compatibility/2006" xmlns:p14="http://schemas.microsoft.com/office/powerpoint/2010/main">
    <mc:Choice Requires="p14">
      <p:transition spd="med" p14:dur="700" advTm="41595">
        <p:fade/>
      </p:transition>
    </mc:Choice>
    <mc:Fallback xmlns="">
      <p:transition spd="med" advTm="41595">
        <p:fade/>
      </p:transition>
    </mc:Fallback>
  </mc:AlternateContent>
  <p:timing>
    <p:tnLst>
      <p:par>
        <p:cTn id="1" dur="indefinite" restart="never" nodeType="tmRoot"/>
      </p:par>
    </p:tnLst>
  </p:timing>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25551" y="556219"/>
            <a:ext cx="10972800" cy="845312"/>
          </a:xfrm>
        </p:spPr>
        <p:txBody>
          <a:bodyPr>
            <a:normAutofit/>
          </a:bodyPr>
          <a:lstStyle/>
          <a:p>
            <a:r>
              <a:rPr lang="en-US" altLang="zh-TW" sz="4000" b="1" dirty="0">
                <a:solidFill>
                  <a:srgbClr val="7030A0"/>
                </a:solidFill>
                <a:effectLst>
                  <a:outerShdw blurRad="38100" dist="38100" dir="2700000" algn="tl">
                    <a:srgbClr val="000000">
                      <a:alpha val="43137"/>
                    </a:srgbClr>
                  </a:outerShdw>
                </a:effectLst>
              </a:rPr>
              <a:t>   </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OUTLINE</a:t>
            </a:r>
            <a:endParaRPr lang="zh-TW" altLang="en-US"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636544" y="1594864"/>
            <a:ext cx="5775407" cy="4775200"/>
          </a:xfrm>
        </p:spPr>
        <p:txBody>
          <a:bodyPr>
            <a:normAutofit fontScale="77500" lnSpcReduction="20000"/>
          </a:bodyPr>
          <a:lstStyle/>
          <a:p>
            <a:pPr marL="1006475" indent="-742950">
              <a:lnSpc>
                <a:spcPct val="120000"/>
              </a:lnSpc>
              <a:spcBef>
                <a:spcPts val="200"/>
              </a:spcBef>
              <a:spcAft>
                <a:spcPts val="600"/>
              </a:spcAft>
              <a:buFont typeface="+mj-ea"/>
              <a:buAutoNum type="ea1ChtPeriod"/>
              <a:tabLst>
                <a:tab pos="631825" algn="l"/>
              </a:tabLst>
            </a:pPr>
            <a:r>
              <a:rPr lang="en-US" altLang="zh-TW" sz="3600" dirty="0">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Introduction</a:t>
            </a:r>
          </a:p>
          <a:p>
            <a:pPr marL="1006475" indent="-742950">
              <a:lnSpc>
                <a:spcPct val="120000"/>
              </a:lnSpc>
              <a:spcBef>
                <a:spcPts val="200"/>
              </a:spcBef>
              <a:spcAft>
                <a:spcPts val="600"/>
              </a:spcAft>
              <a:buFont typeface="+mj-ea"/>
              <a:buAutoNum type="ea1ChtPeriod"/>
              <a:tabLst>
                <a:tab pos="631825" algn="l"/>
              </a:tabLst>
            </a:pPr>
            <a:r>
              <a:rPr lang="en-US" altLang="zh-TW" sz="3600" dirty="0">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The </a:t>
            </a:r>
            <a:r>
              <a:rPr lang="en-US" altLang="zh-TW" sz="3600" dirty="0">
                <a:solidFill>
                  <a:srgbClr val="0070C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current situatio</a:t>
            </a:r>
            <a:r>
              <a:rPr lang="en-US" altLang="zh-TW" sz="3600" dirty="0">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n of drug use among juveniles in Taiwan</a:t>
            </a:r>
          </a:p>
          <a:p>
            <a:pPr marL="1006475" indent="-742950">
              <a:lnSpc>
                <a:spcPct val="120000"/>
              </a:lnSpc>
              <a:spcBef>
                <a:spcPts val="200"/>
              </a:spcBef>
              <a:spcAft>
                <a:spcPts val="600"/>
              </a:spcAft>
              <a:buFont typeface="+mj-ea"/>
              <a:buAutoNum type="ea1ChtPeriod"/>
              <a:tabLst>
                <a:tab pos="631825" algn="l"/>
              </a:tabLst>
            </a:pPr>
            <a:r>
              <a:rPr lang="en-US" altLang="zh-TW"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altLang="zh-TW" sz="3600" dirty="0">
                <a:solidFill>
                  <a:srgbClr val="0070C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dilemmas </a:t>
            </a:r>
            <a:r>
              <a:rPr lang="en-US" altLang="zh-TW"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the prevention and control mechanism of juvenile drug crimes in Taiwan</a:t>
            </a:r>
          </a:p>
          <a:p>
            <a:pPr marL="1006475" indent="-742950">
              <a:lnSpc>
                <a:spcPct val="120000"/>
              </a:lnSpc>
              <a:spcBef>
                <a:spcPts val="200"/>
              </a:spcBef>
              <a:spcAft>
                <a:spcPts val="600"/>
              </a:spcAft>
              <a:buFont typeface="+mj-ea"/>
              <a:buAutoNum type="ea1ChtPeriod"/>
              <a:tabLst>
                <a:tab pos="631825" algn="l"/>
              </a:tabLst>
            </a:pPr>
            <a:r>
              <a:rPr lang="en-US" altLang="zh-TW" sz="3600" dirty="0">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Measures to Prevent and Control Juvenile Drug Crimes </a:t>
            </a:r>
            <a:r>
              <a:rPr lang="en-US" altLang="zh-TW"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Taiwan--Conclusion</a:t>
            </a:r>
          </a:p>
          <a:p>
            <a:pPr marL="0" indent="0">
              <a:buNone/>
            </a:pPr>
            <a:endParaRPr lang="zh-TW" altLang="en-US" sz="3600" dirty="0"/>
          </a:p>
        </p:txBody>
      </p:sp>
      <p:sp>
        <p:nvSpPr>
          <p:cNvPr id="4" name="文字方塊 3"/>
          <p:cNvSpPr txBox="1"/>
          <p:nvPr/>
        </p:nvSpPr>
        <p:spPr>
          <a:xfrm>
            <a:off x="6523463" y="1613063"/>
            <a:ext cx="4449337" cy="4616604"/>
          </a:xfrm>
          <a:prstGeom prst="rect">
            <a:avLst/>
          </a:prstGeom>
          <a:noFill/>
          <a:ln>
            <a:solidFill>
              <a:schemeClr val="bg2"/>
            </a:solidFill>
          </a:ln>
        </p:spPr>
        <p:txBody>
          <a:bodyPr wrap="square" rtlCol="0">
            <a:spAutoFit/>
          </a:bodyPr>
          <a:lstStyle/>
          <a:p>
            <a:endParaRPr lang="zh-TW" altLang="en-US" dirty="0" err="1" smtClean="0"/>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8993" y="1483113"/>
            <a:ext cx="3963446" cy="4047892"/>
          </a:xfrm>
          <a:prstGeom prst="rect">
            <a:avLst/>
          </a:prstGeom>
        </p:spPr>
      </p:pic>
      <p:sp>
        <p:nvSpPr>
          <p:cNvPr id="6" name="文字方塊 5"/>
          <p:cNvSpPr txBox="1"/>
          <p:nvPr/>
        </p:nvSpPr>
        <p:spPr>
          <a:xfrm>
            <a:off x="6646127" y="5694170"/>
            <a:ext cx="4583151" cy="461665"/>
          </a:xfrm>
          <a:prstGeom prst="rect">
            <a:avLst/>
          </a:prstGeom>
          <a:noFill/>
          <a:ln>
            <a:solidFill>
              <a:schemeClr val="bg2"/>
            </a:solidFill>
          </a:ln>
        </p:spPr>
        <p:txBody>
          <a:bodyPr wrap="square" rtlCol="0">
            <a:spAutoFit/>
          </a:bodyPr>
          <a:lstStyle/>
          <a:p>
            <a:r>
              <a:rPr lang="en-US" altLang="zh-TW" sz="1200" b="1" dirty="0" smtClean="0">
                <a:effectLst>
                  <a:outerShdw blurRad="38100" dist="38100" dir="2700000" algn="tl">
                    <a:srgbClr val="000000">
                      <a:alpha val="43137"/>
                    </a:srgbClr>
                  </a:outerShdw>
                </a:effectLst>
              </a:rPr>
              <a:t>12/05/2021,Retrieved </a:t>
            </a:r>
            <a:r>
              <a:rPr lang="en-US" altLang="zh-TW" sz="1200" b="1" dirty="0">
                <a:effectLst>
                  <a:outerShdw blurRad="38100" dist="38100" dir="2700000" algn="tl">
                    <a:srgbClr val="000000">
                      <a:alpha val="43137"/>
                    </a:srgbClr>
                  </a:outerShdw>
                </a:effectLst>
              </a:rPr>
              <a:t>from https://byjus.com/biology/adolescence-and-drug-abuse/</a:t>
            </a:r>
            <a:endParaRPr lang="zh-TW" altLang="en-US" sz="1200" b="1" dirty="0" err="1" smtClean="0">
              <a:effectLst>
                <a:outerShdw blurRad="38100" dist="38100" dir="2700000" algn="tl">
                  <a:srgbClr val="000000">
                    <a:alpha val="43137"/>
                  </a:srgbClr>
                </a:outerShdw>
              </a:effectLst>
            </a:endParaRPr>
          </a:p>
        </p:txBody>
      </p:sp>
      <p:sp>
        <p:nvSpPr>
          <p:cNvPr id="7" name="投影片編號版面配置區 6"/>
          <p:cNvSpPr>
            <a:spLocks noGrp="1"/>
          </p:cNvSpPr>
          <p:nvPr>
            <p:ph type="sldNum" sz="quarter" idx="12"/>
          </p:nvPr>
        </p:nvSpPr>
        <p:spPr>
          <a:xfrm>
            <a:off x="10872439" y="656756"/>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5</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1143449417"/>
      </p:ext>
    </p:extLst>
  </p:cSld>
  <p:clrMapOvr>
    <a:masterClrMapping/>
  </p:clrMapOvr>
  <mc:AlternateContent xmlns:mc="http://schemas.openxmlformats.org/markup-compatibility/2006" xmlns:p14="http://schemas.microsoft.com/office/powerpoint/2010/main">
    <mc:Choice Requires="p14">
      <p:transition spd="med" p14:dur="700" advTm="56552">
        <p:fade/>
      </p:transition>
    </mc:Choice>
    <mc:Fallback xmlns="">
      <p:transition spd="med" advTm="56552">
        <p:fade/>
      </p:transition>
    </mc:Fallback>
  </mc:AlternateContent>
  <p:timing>
    <p:tnLst>
      <p:par>
        <p:cTn id="1" dur="indefinite" restart="never" nodeType="tmRoot"/>
      </p:par>
    </p:tnLst>
  </p:timing>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5569" y="0"/>
            <a:ext cx="10972800" cy="845312"/>
          </a:xfrm>
        </p:spPr>
        <p:txBody>
          <a:bodyPr>
            <a:normAutofit/>
          </a:bodyPr>
          <a:lstStyle/>
          <a:p>
            <a:pPr marL="1006475" indent="-742950">
              <a:buFont typeface="+mj-ea"/>
              <a:buAutoNum type="ea1ChtPeriod"/>
              <a:tabLst>
                <a:tab pos="631825" algn="l"/>
              </a:tabLst>
            </a:pP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Introduction</a:t>
            </a:r>
          </a:p>
        </p:txBody>
      </p:sp>
      <p:sp>
        <p:nvSpPr>
          <p:cNvPr id="3" name="內容版面配置區 2"/>
          <p:cNvSpPr>
            <a:spLocks noGrp="1"/>
          </p:cNvSpPr>
          <p:nvPr>
            <p:ph idx="1"/>
          </p:nvPr>
        </p:nvSpPr>
        <p:spPr>
          <a:xfrm>
            <a:off x="596538" y="1039057"/>
            <a:ext cx="10972800" cy="5309491"/>
          </a:xfrm>
        </p:spPr>
        <p:txBody>
          <a:bodyPr>
            <a:normAutofit lnSpcReduction="10000"/>
          </a:bodyPr>
          <a:lstStyle/>
          <a:p>
            <a:pPr>
              <a:buFont typeface="Wingdings" panose="05000000000000000000" pitchFamily="2" charset="2"/>
              <a:buChar char="Ø"/>
            </a:pPr>
            <a:r>
              <a:rPr lang="en-US" altLang="zh-TW"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Author‘s </a:t>
            </a: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work characteristics</a:t>
            </a:r>
            <a:r>
              <a:rPr lang="en-US" altLang="zh-TW"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zh-TW" altLang="en-US"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dirty="0" smtClean="0">
                <a:latin typeface="Times New Roman" panose="02020603050405020304" pitchFamily="18" charset="0"/>
                <a:cs typeface="Times New Roman" panose="02020603050405020304" pitchFamily="18" charset="0"/>
              </a:rPr>
              <a:t>The</a:t>
            </a:r>
            <a:r>
              <a:rPr lang="en-US" altLang="zh-TW" sz="3200" b="1" dirty="0" smtClean="0">
                <a:solidFill>
                  <a:srgbClr val="FF0000"/>
                </a:solidFill>
                <a:latin typeface="Times New Roman" panose="02020603050405020304" pitchFamily="18" charset="0"/>
                <a:cs typeface="Times New Roman" panose="02020603050405020304" pitchFamily="18" charset="0"/>
              </a:rPr>
              <a:t> </a:t>
            </a:r>
            <a:r>
              <a:rPr lang="en-US" altLang="zh-TW" sz="3200" dirty="0">
                <a:latin typeface="Times New Roman" panose="02020603050405020304" pitchFamily="18" charset="0"/>
                <a:cs typeface="Times New Roman" panose="02020603050405020304" pitchFamily="18" charset="0"/>
              </a:rPr>
              <a:t>author of this article has been handling various juvenile delinquency cases for a long time, and has been working mainly on juvenile drug investigation, and understands that drug crimes endanger national security and social order seriously.</a:t>
            </a:r>
          </a:p>
          <a:p>
            <a:pPr>
              <a:buFont typeface="Wingdings" panose="05000000000000000000" pitchFamily="2" charset="2"/>
              <a:buChar char="Ø"/>
            </a:pPr>
            <a:r>
              <a:rPr lang="en-US" altLang="zh-TW"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Drug use has been on the rise around the world :</a:t>
            </a:r>
            <a:r>
              <a:rPr lang="zh-TW" alt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dirty="0" smtClean="0">
                <a:latin typeface="Times New Roman" panose="02020603050405020304" pitchFamily="18" charset="0"/>
                <a:cs typeface="Times New Roman" panose="02020603050405020304" pitchFamily="18" charset="0"/>
              </a:rPr>
              <a:t>According </a:t>
            </a:r>
            <a:r>
              <a:rPr lang="en-US" altLang="zh-TW" sz="3200" dirty="0">
                <a:latin typeface="Times New Roman" panose="02020603050405020304" pitchFamily="18" charset="0"/>
                <a:cs typeface="Times New Roman" panose="02020603050405020304" pitchFamily="18" charset="0"/>
              </a:rPr>
              <a:t>to the United Nations World Drug Report 2020, drug use has been increasing worldwide, both in total and as a proportion</a:t>
            </a:r>
            <a:r>
              <a:rPr lang="en-US" altLang="zh-TW" sz="2000" b="0" i="0" dirty="0">
                <a:solidFill>
                  <a:srgbClr val="5F6368"/>
                </a:solidFill>
                <a:effectLst/>
                <a:latin typeface="Roboto"/>
              </a:rPr>
              <a:t> </a:t>
            </a:r>
            <a:r>
              <a:rPr lang="en-US" altLang="zh-TW" sz="3200" dirty="0">
                <a:latin typeface="Times New Roman" panose="02020603050405020304" pitchFamily="18" charset="0"/>
                <a:cs typeface="Times New Roman" panose="02020603050405020304" pitchFamily="18" charset="0"/>
              </a:rPr>
              <a:t> of the world's drug-using population. </a:t>
            </a:r>
            <a:r>
              <a:rPr lang="en-US" altLang="zh-TW" sz="2000" b="0" i="0" dirty="0">
                <a:solidFill>
                  <a:srgbClr val="5F6368"/>
                </a:solidFill>
                <a:effectLst/>
                <a:latin typeface="Roboto"/>
              </a:rPr>
              <a:t>ˌ</a:t>
            </a:r>
            <a:r>
              <a:rPr lang="en-US" altLang="zh-TW" sz="3200" dirty="0">
                <a:latin typeface="Times New Roman" panose="02020603050405020304" pitchFamily="18" charset="0"/>
                <a:cs typeface="Times New Roman" panose="02020603050405020304" pitchFamily="18" charset="0"/>
              </a:rPr>
              <a:t>In 2018, an estimated </a:t>
            </a:r>
            <a:r>
              <a:rPr lang="en-US" altLang="zh-TW" sz="2000" b="0" i="0" dirty="0">
                <a:solidFill>
                  <a:srgbClr val="5F6368"/>
                </a:solidFill>
                <a:effectLst/>
                <a:latin typeface="Roboto"/>
              </a:rPr>
              <a:t>ˈ </a:t>
            </a:r>
            <a:r>
              <a:rPr lang="en-US" altLang="zh-TW" sz="3200" dirty="0">
                <a:latin typeface="Times New Roman" panose="02020603050405020304" pitchFamily="18" charset="0"/>
                <a:cs typeface="Times New Roman" panose="02020603050405020304" pitchFamily="18" charset="0"/>
              </a:rPr>
              <a:t>269 million people accounted for 5.3% of the global population aged 15-64.</a:t>
            </a:r>
          </a:p>
          <a:p>
            <a:endParaRPr lang="zh-TW" altLang="en-US" sz="4800" dirty="0"/>
          </a:p>
        </p:txBody>
      </p:sp>
      <p:sp>
        <p:nvSpPr>
          <p:cNvPr id="4" name="投影片編號版面配置區 3"/>
          <p:cNvSpPr>
            <a:spLocks noGrp="1"/>
          </p:cNvSpPr>
          <p:nvPr>
            <p:ph type="sldNum" sz="quarter" idx="12"/>
          </p:nvPr>
        </p:nvSpPr>
        <p:spPr>
          <a:xfrm>
            <a:off x="10950369" y="577059"/>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6</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3125464949"/>
      </p:ext>
    </p:extLst>
  </p:cSld>
  <p:clrMapOvr>
    <a:masterClrMapping/>
  </p:clrMapOvr>
  <mc:AlternateContent xmlns:mc="http://schemas.openxmlformats.org/markup-compatibility/2006" xmlns:p14="http://schemas.microsoft.com/office/powerpoint/2010/main">
    <mc:Choice Requires="p14">
      <p:transition spd="med" p14:dur="700" advTm="59312">
        <p:fade/>
      </p:transition>
    </mc:Choice>
    <mc:Fallback xmlns="">
      <p:transition spd="med" advTm="59312">
        <p:fade/>
      </p:transition>
    </mc:Fallback>
  </mc:AlternateContent>
  <p:timing>
    <p:tnLst>
      <p:par>
        <p:cTn id="1" dur="indefinite" restart="never" nodeType="tmRoot"/>
      </p:par>
    </p:tnLst>
  </p:timing>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4758" y="496698"/>
            <a:ext cx="10972800" cy="845312"/>
          </a:xfrm>
        </p:spPr>
        <p:txBody>
          <a:bodyPr>
            <a:normAutofit/>
          </a:bodyPr>
          <a:lstStyle/>
          <a:p>
            <a:pPr lvl="0"/>
            <a:r>
              <a:rPr lang="zh-TW" altLang="en-US"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Introduction</a:t>
            </a:r>
            <a:r>
              <a:rPr lang="en-US" altLang="zh-TW" sz="4000" b="1" dirty="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-1</a:t>
            </a:r>
          </a:p>
        </p:txBody>
      </p:sp>
      <p:sp>
        <p:nvSpPr>
          <p:cNvPr id="3" name="內容版面配置區 2"/>
          <p:cNvSpPr>
            <a:spLocks noGrp="1"/>
          </p:cNvSpPr>
          <p:nvPr>
            <p:ph idx="1"/>
          </p:nvPr>
        </p:nvSpPr>
        <p:spPr>
          <a:xfrm>
            <a:off x="609600" y="1549400"/>
            <a:ext cx="10972800" cy="4775200"/>
          </a:xfrm>
        </p:spPr>
        <p:txBody>
          <a:bodyPr>
            <a:normAutofit/>
          </a:bodyPr>
          <a:lstStyle/>
          <a:p>
            <a:endParaRPr lang="zh-TW" altLang="zh-TW" sz="4800" dirty="0"/>
          </a:p>
          <a:p>
            <a:endParaRPr lang="zh-TW" altLang="en-US" sz="4800" dirty="0"/>
          </a:p>
        </p:txBody>
      </p:sp>
      <p:sp>
        <p:nvSpPr>
          <p:cNvPr id="4" name="矩形 3"/>
          <p:cNvSpPr/>
          <p:nvPr/>
        </p:nvSpPr>
        <p:spPr>
          <a:xfrm>
            <a:off x="1039987" y="1731808"/>
            <a:ext cx="10353662" cy="4407360"/>
          </a:xfrm>
          <a:prstGeom prst="rect">
            <a:avLst/>
          </a:prstGeom>
        </p:spPr>
        <p:txBody>
          <a:bodyPr wrap="square">
            <a:spAutoFit/>
          </a:bodyPr>
          <a:lstStyle/>
          <a:p>
            <a:pPr marL="274320" indent="-274320">
              <a:spcBef>
                <a:spcPct val="20000"/>
              </a:spcBef>
              <a:buClr>
                <a:schemeClr val="accent3">
                  <a:lumMod val="50000"/>
                </a:schemeClr>
              </a:buClr>
              <a:buSzPct val="95000"/>
              <a:buFont typeface="Wingdings 2"/>
              <a:buChar char=""/>
            </a:pPr>
            <a:r>
              <a:rPr lang="en-US" altLang="zh-TW" sz="3200" b="1" dirty="0">
                <a:solidFill>
                  <a:srgbClr val="7030A0"/>
                </a:solidFill>
                <a:effectLst>
                  <a:outerShdw blurRad="38100" dist="38100" dir="2700000" algn="tl">
                    <a:srgbClr val="000000">
                      <a:alpha val="43137"/>
                    </a:srgbClr>
                  </a:outerShdw>
                </a:effectLst>
                <a:latin typeface="Times New Roman" panose="02020603050405020304" pitchFamily="18" charset="0"/>
                <a:ea typeface="細明體" panose="02020509000000000000" pitchFamily="49" charset="-120"/>
                <a:cs typeface="Times New Roman" panose="02020603050405020304" pitchFamily="18" charset="0"/>
              </a:rPr>
              <a:t>Drug seizures in Taiwan are on the rise</a:t>
            </a:r>
            <a:r>
              <a:rPr lang="zh-TW" altLang="en-US" sz="3200" b="1" dirty="0">
                <a:solidFill>
                  <a:srgbClr val="7030A0"/>
                </a:solidFill>
                <a:effectLst>
                  <a:outerShdw blurRad="38100" dist="38100" dir="2700000" algn="tl">
                    <a:srgbClr val="000000">
                      <a:alpha val="43137"/>
                    </a:srgbClr>
                  </a:outerShdw>
                </a:effectLst>
                <a:latin typeface="Times New Roman" panose="02020603050405020304" pitchFamily="18" charset="0"/>
                <a:ea typeface="細明體" panose="02020509000000000000" pitchFamily="49" charset="-120"/>
                <a:cs typeface="Times New Roman" panose="02020603050405020304" pitchFamily="18" charset="0"/>
              </a:rPr>
              <a:t>： </a:t>
            </a:r>
            <a:r>
              <a:rPr lang="en-US" altLang="zh-TW" sz="3200" dirty="0" smtClean="0">
                <a:latin typeface="Times New Roman" panose="02020603050405020304" pitchFamily="18" charset="0"/>
                <a:ea typeface="細明體" panose="02020509000000000000" pitchFamily="49" charset="-120"/>
                <a:cs typeface="Times New Roman" panose="02020603050405020304" pitchFamily="18" charset="0"/>
              </a:rPr>
              <a:t>According </a:t>
            </a:r>
            <a:r>
              <a:rPr lang="en-US" altLang="zh-TW" sz="3200" dirty="0">
                <a:latin typeface="Times New Roman" panose="02020603050405020304" pitchFamily="18" charset="0"/>
                <a:ea typeface="細明體" panose="02020509000000000000" pitchFamily="49" charset="-120"/>
                <a:cs typeface="Times New Roman" panose="02020603050405020304" pitchFamily="18" charset="0"/>
              </a:rPr>
              <a:t>to the Ministry of Justice's April 2009 drug case statistics, drug seizures have been on the rise over the last 10 years.</a:t>
            </a:r>
          </a:p>
          <a:p>
            <a:pPr marL="274320" indent="-274320">
              <a:spcBef>
                <a:spcPct val="20000"/>
              </a:spcBef>
              <a:buClr>
                <a:schemeClr val="accent3">
                  <a:lumMod val="50000"/>
                </a:schemeClr>
              </a:buClr>
              <a:buSzPct val="95000"/>
              <a:buFont typeface="Wingdings 2"/>
              <a:buChar char=""/>
            </a:pPr>
            <a:r>
              <a:rPr lang="en-US" altLang="zh-TW" sz="3200" b="1" dirty="0">
                <a:solidFill>
                  <a:srgbClr val="7030A0"/>
                </a:solidFill>
                <a:effectLst>
                  <a:outerShdw blurRad="38100" dist="38100" dir="2700000" algn="tl">
                    <a:srgbClr val="000000">
                      <a:alpha val="43137"/>
                    </a:srgbClr>
                  </a:outerShdw>
                </a:effectLst>
                <a:latin typeface="Times New Roman" panose="02020603050405020304" pitchFamily="18" charset="0"/>
                <a:ea typeface="細明體" panose="02020509000000000000" pitchFamily="49" charset="-120"/>
                <a:cs typeface="Times New Roman" panose="02020603050405020304" pitchFamily="18" charset="0"/>
              </a:rPr>
              <a:t>108 years of drug seizures are the highest in 10 years</a:t>
            </a:r>
            <a:r>
              <a:rPr lang="zh-TW" altLang="en-US" sz="3200" b="1" dirty="0">
                <a:solidFill>
                  <a:srgbClr val="7030A0"/>
                </a:solidFill>
                <a:effectLst>
                  <a:outerShdw blurRad="38100" dist="38100" dir="2700000" algn="tl">
                    <a:srgbClr val="000000">
                      <a:alpha val="43137"/>
                    </a:srgbClr>
                  </a:outerShdw>
                </a:effectLst>
                <a:latin typeface="Times New Roman" panose="02020603050405020304" pitchFamily="18" charset="0"/>
                <a:ea typeface="細明體" panose="02020509000000000000" pitchFamily="49" charset="-120"/>
                <a:cs typeface="Times New Roman" panose="02020603050405020304" pitchFamily="18" charset="0"/>
              </a:rPr>
              <a:t>： </a:t>
            </a:r>
            <a:r>
              <a:rPr lang="en-US" altLang="zh-TW" sz="3200" dirty="0" smtClean="0">
                <a:latin typeface="Times New Roman" panose="02020603050405020304" pitchFamily="18" charset="0"/>
                <a:ea typeface="細明體" panose="02020509000000000000" pitchFamily="49" charset="-120"/>
                <a:cs typeface="Times New Roman" panose="02020603050405020304" pitchFamily="18" charset="0"/>
              </a:rPr>
              <a:t>The </a:t>
            </a:r>
            <a:r>
              <a:rPr lang="en-US" altLang="zh-TW" sz="3200" dirty="0">
                <a:latin typeface="Times New Roman" panose="02020603050405020304" pitchFamily="18" charset="0"/>
                <a:ea typeface="細明體" panose="02020509000000000000" pitchFamily="49" charset="-120"/>
                <a:cs typeface="Times New Roman" panose="02020603050405020304" pitchFamily="18" charset="0"/>
              </a:rPr>
              <a:t>9,476.5 kilograms seized in 2008 was the highest in the past 10 years, </a:t>
            </a:r>
            <a:r>
              <a:rPr lang="en-US" altLang="zh-TW" sz="3200" dirty="0" smtClean="0">
                <a:latin typeface="Times New Roman" panose="02020603050405020304" pitchFamily="18" charset="0"/>
                <a:ea typeface="細明體" panose="02020509000000000000" pitchFamily="49" charset="-120"/>
                <a:cs typeface="Times New Roman" panose="02020603050405020304" pitchFamily="18" charset="0"/>
              </a:rPr>
              <a:t>And </a:t>
            </a:r>
            <a:r>
              <a:rPr lang="en-US" altLang="zh-TW" sz="3200" dirty="0">
                <a:latin typeface="Times New Roman" panose="02020603050405020304" pitchFamily="18" charset="0"/>
                <a:ea typeface="細明體" panose="02020509000000000000" pitchFamily="49" charset="-120"/>
                <a:cs typeface="Times New Roman" panose="02020603050405020304" pitchFamily="18" charset="0"/>
              </a:rPr>
              <a:t>among them, Class </a:t>
            </a:r>
            <a:r>
              <a:rPr lang="en-US" altLang="zh-TW" sz="3200" dirty="0" smtClean="0">
                <a:latin typeface="Times New Roman" panose="02020603050405020304" pitchFamily="18" charset="0"/>
                <a:ea typeface="細明體" panose="02020509000000000000" pitchFamily="49" charset="-120"/>
                <a:cs typeface="Times New Roman" panose="02020603050405020304" pitchFamily="18" charset="0"/>
              </a:rPr>
              <a:t>3 </a:t>
            </a:r>
            <a:r>
              <a:rPr lang="en-US" altLang="zh-TW" sz="3200" dirty="0">
                <a:latin typeface="Times New Roman" panose="02020603050405020304" pitchFamily="18" charset="0"/>
                <a:ea typeface="細明體" panose="02020509000000000000" pitchFamily="49" charset="-120"/>
                <a:cs typeface="Times New Roman" panose="02020603050405020304" pitchFamily="18" charset="0"/>
              </a:rPr>
              <a:t>drugs accounted for the largest number of </a:t>
            </a:r>
            <a:r>
              <a:rPr lang="en-US" altLang="zh-TW" sz="3200" dirty="0" err="1" smtClean="0">
                <a:latin typeface="Times New Roman" panose="02020603050405020304" pitchFamily="18" charset="0"/>
                <a:ea typeface="細明體" panose="02020509000000000000" pitchFamily="49" charset="-120"/>
                <a:cs typeface="Times New Roman" panose="02020603050405020304" pitchFamily="18" charset="0"/>
              </a:rPr>
              <a:t>items.In</a:t>
            </a:r>
            <a:r>
              <a:rPr lang="en-US" altLang="zh-TW" sz="3200" dirty="0" smtClean="0">
                <a:latin typeface="Times New Roman" panose="02020603050405020304" pitchFamily="18" charset="0"/>
                <a:ea typeface="細明體" panose="02020509000000000000" pitchFamily="49" charset="-120"/>
                <a:cs typeface="Times New Roman" panose="02020603050405020304" pitchFamily="18" charset="0"/>
              </a:rPr>
              <a:t> </a:t>
            </a:r>
            <a:r>
              <a:rPr lang="en-US" altLang="zh-TW" sz="3200" dirty="0">
                <a:latin typeface="Times New Roman" panose="02020603050405020304" pitchFamily="18" charset="0"/>
                <a:ea typeface="細明體" panose="02020509000000000000" pitchFamily="49" charset="-120"/>
                <a:cs typeface="Times New Roman" panose="02020603050405020304" pitchFamily="18" charset="0"/>
              </a:rPr>
              <a:t>addition, Class 4 drugs, the next largest category.</a:t>
            </a:r>
            <a:endParaRPr lang="zh-TW" altLang="en-US" sz="3200" dirty="0">
              <a:latin typeface="Times New Roman" panose="02020603050405020304" pitchFamily="18" charset="0"/>
              <a:ea typeface="細明體" panose="02020509000000000000" pitchFamily="49" charset="-120"/>
              <a:cs typeface="Times New Roman" panose="02020603050405020304" pitchFamily="18" charset="0"/>
            </a:endParaRPr>
          </a:p>
          <a:p>
            <a:endParaRPr lang="zh-TW" altLang="en-US" dirty="0"/>
          </a:p>
        </p:txBody>
      </p:sp>
      <p:sp>
        <p:nvSpPr>
          <p:cNvPr id="5" name="投影片編號版面配置區 4"/>
          <p:cNvSpPr>
            <a:spLocks noGrp="1"/>
          </p:cNvSpPr>
          <p:nvPr>
            <p:ph type="sldNum" sz="quarter" idx="12"/>
          </p:nvPr>
        </p:nvSpPr>
        <p:spPr>
          <a:xfrm>
            <a:off x="10885649" y="1069601"/>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7</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3600006184"/>
      </p:ext>
    </p:extLst>
  </p:cSld>
  <p:clrMapOvr>
    <a:masterClrMapping/>
  </p:clrMapOvr>
  <mc:AlternateContent xmlns:mc="http://schemas.openxmlformats.org/markup-compatibility/2006" xmlns:p14="http://schemas.microsoft.com/office/powerpoint/2010/main">
    <mc:Choice Requires="p14">
      <p:transition spd="med" p14:dur="700" advTm="55646">
        <p:fade/>
      </p:transition>
    </mc:Choice>
    <mc:Fallback xmlns="">
      <p:transition spd="med" advTm="55646">
        <p:fade/>
      </p:transition>
    </mc:Fallback>
  </mc:AlternateContent>
  <p:timing>
    <p:tnLst>
      <p:par>
        <p:cTn id="1" dur="indefinite" restart="never" nodeType="tmRoot"/>
      </p:par>
    </p:tnLst>
  </p:timing>
  <p:extLst mod="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4758" y="496698"/>
            <a:ext cx="10972800" cy="845312"/>
          </a:xfrm>
        </p:spPr>
        <p:txBody>
          <a:bodyPr>
            <a:normAutofit/>
          </a:bodyPr>
          <a:lstStyle/>
          <a:p>
            <a:pPr lvl="0"/>
            <a:r>
              <a:rPr lang="zh-TW" altLang="en-US"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Introduction</a:t>
            </a:r>
            <a:r>
              <a:rPr lang="en-US" altLang="zh-TW" sz="4000" b="1" dirty="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-2</a:t>
            </a:r>
          </a:p>
        </p:txBody>
      </p:sp>
      <p:sp>
        <p:nvSpPr>
          <p:cNvPr id="3" name="內容版面配置區 2"/>
          <p:cNvSpPr>
            <a:spLocks noGrp="1"/>
          </p:cNvSpPr>
          <p:nvPr>
            <p:ph idx="1"/>
          </p:nvPr>
        </p:nvSpPr>
        <p:spPr>
          <a:xfrm>
            <a:off x="5307980" y="1683834"/>
            <a:ext cx="6274419" cy="4640766"/>
          </a:xfrm>
        </p:spPr>
        <p:txBody>
          <a:bodyPr>
            <a:normAutofit fontScale="92500" lnSpcReduction="20000"/>
          </a:bodyPr>
          <a:lstStyle/>
          <a:p>
            <a:r>
              <a:rPr lang="en-US" altLang="zh-TW" sz="3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seriousness of drugs </a:t>
            </a:r>
            <a:r>
              <a:rPr lang="zh-TW" altLang="en-US" sz="3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dirty="0">
                <a:latin typeface="Times New Roman" panose="02020603050405020304" pitchFamily="18" charset="0"/>
                <a:cs typeface="Times New Roman" panose="02020603050405020304" pitchFamily="18" charset="0"/>
              </a:rPr>
              <a:t>The above statistics show the seriousness of drug use, with Level 3 and 4 accounting for most of the seizures</a:t>
            </a:r>
            <a:r>
              <a:rPr lang="en-US" altLang="zh-TW" sz="3200" dirty="0" smtClean="0">
                <a:latin typeface="Times New Roman" panose="02020603050405020304" pitchFamily="18" charset="0"/>
                <a:cs typeface="Times New Roman" panose="02020603050405020304" pitchFamily="18" charset="0"/>
              </a:rPr>
              <a:t>.</a:t>
            </a:r>
          </a:p>
          <a:p>
            <a:r>
              <a:rPr lang="en-US" altLang="zh-TW" sz="32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Youth </a:t>
            </a:r>
            <a:r>
              <a:rPr lang="en-US" altLang="zh-TW" sz="3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 the main source of population </a:t>
            </a:r>
            <a:r>
              <a:rPr lang="zh-TW" altLang="en-US" sz="3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TW" sz="3200" dirty="0">
                <a:latin typeface="Times New Roman" panose="02020603050405020304" pitchFamily="18" charset="0"/>
                <a:cs typeface="Times New Roman" panose="02020603050405020304" pitchFamily="18" charset="0"/>
              </a:rPr>
              <a:t>The importance of this study in the prevention and treatment of juvenile delinquency in Taiwan is evident from the fact that youth are the main source of third- and fourth-degree drug use.</a:t>
            </a:r>
            <a:endParaRPr lang="zh-TW" altLang="en-US" sz="4800" dirty="0"/>
          </a:p>
        </p:txBody>
      </p:sp>
      <p:sp>
        <p:nvSpPr>
          <p:cNvPr id="4" name="文字方塊 3"/>
          <p:cNvSpPr txBox="1"/>
          <p:nvPr/>
        </p:nvSpPr>
        <p:spPr>
          <a:xfrm>
            <a:off x="613317" y="1683834"/>
            <a:ext cx="4103649" cy="4438186"/>
          </a:xfrm>
          <a:prstGeom prst="rect">
            <a:avLst/>
          </a:prstGeom>
          <a:noFill/>
          <a:ln>
            <a:solidFill>
              <a:schemeClr val="bg2"/>
            </a:solidFill>
          </a:ln>
        </p:spPr>
        <p:txBody>
          <a:bodyPr wrap="square" rtlCol="0">
            <a:spAutoFit/>
          </a:bodyPr>
          <a:lstStyle/>
          <a:p>
            <a:endParaRPr lang="zh-TW" altLang="en-US" dirty="0" err="1" smtClean="0"/>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039" y="1784195"/>
            <a:ext cx="4382429" cy="3992137"/>
          </a:xfrm>
          <a:prstGeom prst="rect">
            <a:avLst/>
          </a:prstGeom>
        </p:spPr>
      </p:pic>
      <p:sp>
        <p:nvSpPr>
          <p:cNvPr id="6" name="文字方塊 5"/>
          <p:cNvSpPr txBox="1"/>
          <p:nvPr/>
        </p:nvSpPr>
        <p:spPr>
          <a:xfrm>
            <a:off x="613317" y="6122020"/>
            <a:ext cx="4583151" cy="553998"/>
          </a:xfrm>
          <a:prstGeom prst="rect">
            <a:avLst/>
          </a:prstGeom>
          <a:noFill/>
          <a:ln>
            <a:solidFill>
              <a:schemeClr val="bg2"/>
            </a:solidFill>
          </a:ln>
        </p:spPr>
        <p:txBody>
          <a:bodyPr wrap="square" rtlCol="0">
            <a:spAutoFit/>
          </a:bodyPr>
          <a:lstStyle/>
          <a:p>
            <a:r>
              <a:rPr lang="en-US" altLang="zh-TW" sz="1000" b="1" dirty="0">
                <a:effectLst>
                  <a:outerShdw blurRad="38100" dist="38100" dir="2700000" algn="tl">
                    <a:srgbClr val="000000">
                      <a:alpha val="43137"/>
                    </a:srgbClr>
                  </a:outerShdw>
                </a:effectLst>
              </a:rPr>
              <a:t>Retrieved from https://www.euractiv.com/section/politics/short_news/finland-hit-by-a-new-wave-of-drug-use/</a:t>
            </a:r>
            <a:endParaRPr lang="zh-TW" altLang="en-US" sz="1000" b="1" dirty="0" err="1" smtClean="0">
              <a:effectLst>
                <a:outerShdw blurRad="38100" dist="38100" dir="2700000" algn="tl">
                  <a:srgbClr val="000000">
                    <a:alpha val="43137"/>
                  </a:srgbClr>
                </a:outerShdw>
              </a:effectLst>
            </a:endParaRPr>
          </a:p>
        </p:txBody>
      </p:sp>
      <p:sp>
        <p:nvSpPr>
          <p:cNvPr id="7" name="投影片編號版面配置區 6"/>
          <p:cNvSpPr>
            <a:spLocks noGrp="1"/>
          </p:cNvSpPr>
          <p:nvPr>
            <p:ph type="sldNum" sz="quarter" idx="12"/>
          </p:nvPr>
        </p:nvSpPr>
        <p:spPr>
          <a:xfrm>
            <a:off x="10566399" y="736791"/>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8</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1685355164"/>
      </p:ext>
    </p:extLst>
  </p:cSld>
  <p:clrMapOvr>
    <a:masterClrMapping/>
  </p:clrMapOvr>
  <mc:AlternateContent xmlns:mc="http://schemas.openxmlformats.org/markup-compatibility/2006" xmlns:p14="http://schemas.microsoft.com/office/powerpoint/2010/main">
    <mc:Choice Requires="p14">
      <p:transition spd="med" p14:dur="700" advTm="45887">
        <p:fade/>
      </p:transition>
    </mc:Choice>
    <mc:Fallback xmlns="">
      <p:transition spd="med" advTm="45887">
        <p:fade/>
      </p:transition>
    </mc:Fallback>
  </mc:AlternateContent>
  <p:timing>
    <p:tnLst>
      <p:par>
        <p:cTn id="1" dur="indefinite" restart="never" nodeType="tmRoot"/>
      </p:par>
    </p:tnLst>
  </p:timing>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0583" y="736600"/>
            <a:ext cx="10972800" cy="845312"/>
          </a:xfrm>
        </p:spPr>
        <p:txBody>
          <a:bodyPr>
            <a:noAutofit/>
          </a:bodyPr>
          <a:lstStyle/>
          <a:p>
            <a:pPr marL="263525">
              <a:tabLst>
                <a:tab pos="631825" algn="l"/>
              </a:tabLst>
            </a:pPr>
            <a:r>
              <a:rPr lang="zh-TW" altLang="en-US" sz="4000" b="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The current situation of drug use   among </a:t>
            </a:r>
            <a: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 </a:t>
            </a:r>
            <a:b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b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sz="40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       juveniles </a:t>
            </a:r>
            <a:r>
              <a:rPr lang="en-US" altLang="zh-TW" sz="4000" b="1" dirty="0">
                <a:solidFill>
                  <a:srgbClr val="7030A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in Taiwan</a:t>
            </a:r>
          </a:p>
        </p:txBody>
      </p:sp>
      <p:sp>
        <p:nvSpPr>
          <p:cNvPr id="3" name="內容版面配置區 2"/>
          <p:cNvSpPr>
            <a:spLocks noGrp="1"/>
          </p:cNvSpPr>
          <p:nvPr>
            <p:ph idx="1"/>
          </p:nvPr>
        </p:nvSpPr>
        <p:spPr>
          <a:xfrm>
            <a:off x="5558629" y="1784195"/>
            <a:ext cx="6266986" cy="4775200"/>
          </a:xfrm>
        </p:spPr>
        <p:txBody>
          <a:bodyPr>
            <a:normAutofit/>
          </a:bodyPr>
          <a:lstStyle/>
          <a:p>
            <a:pPr marL="446088" indent="-446088">
              <a:spcBef>
                <a:spcPts val="600"/>
              </a:spcBef>
              <a:buFont typeface="Wingdings" panose="05000000000000000000" pitchFamily="2" charset="2"/>
              <a:buChar char="Ø"/>
            </a:pP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Characteristics of the work of the authors of this </a:t>
            </a:r>
            <a:r>
              <a:rPr lang="en-US" altLang="zh-TW" sz="2800" dirty="0" smtClean="0">
                <a:latin typeface="Times New Roman" panose="02020603050405020304" pitchFamily="18" charset="0"/>
                <a:cs typeface="Times New Roman" panose="02020603050405020304" pitchFamily="18" charset="0"/>
              </a:rPr>
              <a:t>paper. The </a:t>
            </a:r>
            <a:r>
              <a:rPr lang="en-US" altLang="zh-TW" sz="2800" dirty="0">
                <a:latin typeface="Times New Roman" panose="02020603050405020304" pitchFamily="18" charset="0"/>
                <a:cs typeface="Times New Roman" panose="02020603050405020304" pitchFamily="18" charset="0"/>
              </a:rPr>
              <a:t>researcher has been working in the juvenile police </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force </a:t>
            </a:r>
            <a:r>
              <a:rPr lang="en-US" altLang="zh-TW" sz="2800" dirty="0">
                <a:latin typeface="Times New Roman" panose="02020603050405020304" pitchFamily="18" charset="0"/>
                <a:cs typeface="Times New Roman" panose="02020603050405020304" pitchFamily="18" charset="0"/>
              </a:rPr>
              <a:t>of </a:t>
            </a:r>
            <a:r>
              <a:rPr lang="en-US" altLang="zh-TW" sz="2800" dirty="0" err="1">
                <a:latin typeface="Times New Roman" panose="02020603050405020304" pitchFamily="18" charset="0"/>
                <a:cs typeface="Times New Roman" panose="02020603050405020304" pitchFamily="18" charset="0"/>
              </a:rPr>
              <a:t>Changhua</a:t>
            </a:r>
            <a:r>
              <a:rPr lang="en-US" altLang="zh-TW" sz="2800" dirty="0">
                <a:latin typeface="Times New Roman" panose="02020603050405020304" pitchFamily="18" charset="0"/>
                <a:cs typeface="Times New Roman" panose="02020603050405020304" pitchFamily="18" charset="0"/>
              </a:rPr>
              <a:t> County Police Department for a long </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time</a:t>
            </a:r>
            <a:r>
              <a:rPr lang="en-US" altLang="zh-TW" sz="2800" dirty="0">
                <a:latin typeface="Times New Roman" panose="02020603050405020304" pitchFamily="18" charset="0"/>
                <a:cs typeface="Times New Roman" panose="02020603050405020304" pitchFamily="18" charset="0"/>
              </a:rPr>
              <a:t>, handling various juvenile delinquency cases, </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among </a:t>
            </a:r>
            <a:r>
              <a:rPr lang="en-US" altLang="zh-TW" sz="2800" dirty="0">
                <a:latin typeface="Times New Roman" panose="02020603050405020304" pitchFamily="18" charset="0"/>
                <a:cs typeface="Times New Roman" panose="02020603050405020304" pitchFamily="18" charset="0"/>
              </a:rPr>
              <a:t>which youth drug investigation is the main task</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a:p>
            <a:pPr marL="446088" indent="-446088">
              <a:spcBef>
                <a:spcPts val="600"/>
              </a:spcBef>
              <a:buFont typeface="Wingdings" panose="05000000000000000000" pitchFamily="2" charset="2"/>
              <a:buChar char="Ø"/>
            </a:pPr>
            <a:r>
              <a:rPr lang="en-US" altLang="zh-TW" sz="2800" dirty="0" smtClean="0">
                <a:latin typeface="Times New Roman" panose="02020603050405020304" pitchFamily="18" charset="0"/>
                <a:cs typeface="Times New Roman" panose="02020603050405020304" pitchFamily="18" charset="0"/>
              </a:rPr>
              <a:t>Tertiary </a:t>
            </a:r>
            <a:r>
              <a:rPr lang="en-US" altLang="zh-TW" sz="2800" dirty="0">
                <a:latin typeface="Times New Roman" panose="02020603050405020304" pitchFamily="18" charset="0"/>
                <a:cs typeface="Times New Roman" panose="02020603050405020304" pitchFamily="18" charset="0"/>
              </a:rPr>
              <a:t>and quaternary drugs are sources of drug use among adolescents</a:t>
            </a:r>
            <a:r>
              <a:rPr lang="en-US" altLang="zh-TW" sz="2800" dirty="0" smtClean="0">
                <a:latin typeface="Times New Roman" panose="02020603050405020304" pitchFamily="18" charset="0"/>
                <a:cs typeface="Times New Roman" panose="02020603050405020304" pitchFamily="18" charset="0"/>
              </a:rPr>
              <a:t>.</a:t>
            </a:r>
          </a:p>
        </p:txBody>
      </p:sp>
      <p:sp>
        <p:nvSpPr>
          <p:cNvPr id="4" name="文字方塊 3"/>
          <p:cNvSpPr txBox="1"/>
          <p:nvPr/>
        </p:nvSpPr>
        <p:spPr>
          <a:xfrm>
            <a:off x="914400" y="1739590"/>
            <a:ext cx="4471639" cy="4705815"/>
          </a:xfrm>
          <a:prstGeom prst="rect">
            <a:avLst/>
          </a:prstGeom>
          <a:noFill/>
          <a:ln>
            <a:solidFill>
              <a:schemeClr val="bg2"/>
            </a:solidFill>
          </a:ln>
        </p:spPr>
        <p:txBody>
          <a:bodyPr wrap="square" rtlCol="0">
            <a:spAutoFit/>
          </a:bodyPr>
          <a:lstStyle/>
          <a:p>
            <a:endParaRPr lang="zh-TW" altLang="en-US" dirty="0" err="1" smtClean="0"/>
          </a:p>
        </p:txBody>
      </p:sp>
      <p:pic>
        <p:nvPicPr>
          <p:cNvPr id="5" name="Picture 6" descr="https://pics.ettoday.net/images/4272/d427283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460" y="1910406"/>
            <a:ext cx="4155857" cy="4077799"/>
          </a:xfrm>
          <a:prstGeom prst="rect">
            <a:avLst/>
          </a:prstGeom>
          <a:noFill/>
          <a:extLst>
            <a:ext uri="{909E8E84-426E-40DD-AFC4-6F175D3DCCD1}">
              <a14:hiddenFill xmlns:a14="http://schemas.microsoft.com/office/drawing/2010/main">
                <a:solidFill>
                  <a:srgbClr val="FFFFFF"/>
                </a:solidFill>
              </a14:hiddenFill>
            </a:ext>
          </a:extLst>
        </p:spPr>
      </p:pic>
      <p:sp>
        <p:nvSpPr>
          <p:cNvPr id="6" name="文字方塊 5"/>
          <p:cNvSpPr txBox="1"/>
          <p:nvPr/>
        </p:nvSpPr>
        <p:spPr>
          <a:xfrm>
            <a:off x="971930" y="6136719"/>
            <a:ext cx="4471639" cy="461665"/>
          </a:xfrm>
          <a:prstGeom prst="rect">
            <a:avLst/>
          </a:prstGeom>
          <a:noFill/>
          <a:ln>
            <a:solidFill>
              <a:schemeClr val="bg2"/>
            </a:solidFill>
          </a:ln>
        </p:spPr>
        <p:txBody>
          <a:bodyPr wrap="square" rtlCol="0">
            <a:spAutoFit/>
          </a:bodyPr>
          <a:lstStyle/>
          <a:p>
            <a:r>
              <a:rPr lang="en-US" altLang="zh-TW" sz="1200" dirty="0"/>
              <a:t>Retrieved from </a:t>
            </a:r>
            <a:r>
              <a:rPr lang="en-US" altLang="zh-TW" sz="1200" b="1" dirty="0" smtClean="0"/>
              <a:t>https</a:t>
            </a:r>
            <a:r>
              <a:rPr lang="en-US" altLang="zh-TW" sz="1200" b="1" dirty="0"/>
              <a:t>://health.ettoday.net/news/1503336?redirect=1</a:t>
            </a:r>
            <a:endParaRPr lang="zh-TW" altLang="en-US" sz="1200" b="1" dirty="0"/>
          </a:p>
        </p:txBody>
      </p:sp>
      <p:sp>
        <p:nvSpPr>
          <p:cNvPr id="7" name="投影片編號版面配置區 6"/>
          <p:cNvSpPr>
            <a:spLocks noGrp="1"/>
          </p:cNvSpPr>
          <p:nvPr>
            <p:ph type="sldNum" sz="quarter" idx="12"/>
          </p:nvPr>
        </p:nvSpPr>
        <p:spPr>
          <a:xfrm>
            <a:off x="10985383" y="1183446"/>
            <a:ext cx="1016000" cy="365125"/>
          </a:xfrm>
        </p:spPr>
        <p:txBody>
          <a:bodyPr/>
          <a:lstStyle/>
          <a:p>
            <a:pPr rtl="0"/>
            <a:fld id="{401CF334-2D5C-4859-84A6-CA7E6E43FAEB}" type="slidenum">
              <a:rPr lang="en-US" altLang="zh-TW" sz="1600" b="1" smtClean="0">
                <a:effectLst>
                  <a:outerShdw blurRad="38100" dist="38100" dir="2700000" algn="tl">
                    <a:srgbClr val="000000">
                      <a:alpha val="43137"/>
                    </a:srgbClr>
                  </a:outerShdw>
                </a:effectLst>
              </a:rPr>
              <a:pPr rtl="0"/>
              <a:t>9</a:t>
            </a:fld>
            <a:endParaRPr lang="zh-TW" altLang="en-US" sz="1600" b="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3501319553"/>
      </p:ext>
    </p:extLst>
  </p:cSld>
  <p:clrMapOvr>
    <a:masterClrMapping/>
  </p:clrMapOvr>
  <mc:AlternateContent xmlns:mc="http://schemas.openxmlformats.org/markup-compatibility/2006" xmlns:p14="http://schemas.microsoft.com/office/powerpoint/2010/main">
    <mc:Choice Requires="p14">
      <p:transition spd="med" p14:dur="700" advTm="38918">
        <p:fade/>
      </p:transition>
    </mc:Choice>
    <mc:Fallback xmlns="">
      <p:transition spd="med" advTm="38918">
        <p:fade/>
      </p:transition>
    </mc:Fallback>
  </mc:AlternateContent>
  <p:timing>
    <p:tnLst>
      <p:par>
        <p:cTn id="1" dur="indefinite" restart="never" nodeType="tmRoot"/>
      </p:par>
    </p:tnLst>
  </p:timing>
  <p:extLst mod="1"/>
</p:sld>
</file>

<file path=ppt/tags/tag1.xml><?xml version="1.0" encoding="utf-8"?>
<p:tagLst xmlns:a="http://schemas.openxmlformats.org/drawingml/2006/main" xmlns:r="http://schemas.openxmlformats.org/officeDocument/2006/relationships" xmlns:p="http://schemas.openxmlformats.org/presentationml/2006/main">
  <p:tag name="TIMING" val="|17.5"/>
</p:tagLst>
</file>

<file path=ppt/tags/tag10.xml><?xml version="1.0" encoding="utf-8"?>
<p:tagLst xmlns:a="http://schemas.openxmlformats.org/drawingml/2006/main" xmlns:r="http://schemas.openxmlformats.org/officeDocument/2006/relationships" xmlns:p="http://schemas.openxmlformats.org/presentationml/2006/main">
  <p:tag name="TIMING" val="|0.2"/>
</p:tagLst>
</file>

<file path=ppt/tags/tag11.xml><?xml version="1.0" encoding="utf-8"?>
<p:tagLst xmlns:a="http://schemas.openxmlformats.org/drawingml/2006/main" xmlns:r="http://schemas.openxmlformats.org/officeDocument/2006/relationships" xmlns:p="http://schemas.openxmlformats.org/presentationml/2006/main">
  <p:tag name="TIMING" val="|0.7"/>
</p:tagLst>
</file>

<file path=ppt/tags/tag12.xml><?xml version="1.0" encoding="utf-8"?>
<p:tagLst xmlns:a="http://schemas.openxmlformats.org/drawingml/2006/main" xmlns:r="http://schemas.openxmlformats.org/officeDocument/2006/relationships" xmlns:p="http://schemas.openxmlformats.org/presentationml/2006/main">
  <p:tag name="TIMING" val="|0.5"/>
</p:tagLst>
</file>

<file path=ppt/tags/tag13.xml><?xml version="1.0" encoding="utf-8"?>
<p:tagLst xmlns:a="http://schemas.openxmlformats.org/drawingml/2006/main" xmlns:r="http://schemas.openxmlformats.org/officeDocument/2006/relationships" xmlns:p="http://schemas.openxmlformats.org/presentationml/2006/main">
  <p:tag name="TIMING" val="|0.2"/>
</p:tagLst>
</file>

<file path=ppt/tags/tag14.xml><?xml version="1.0" encoding="utf-8"?>
<p:tagLst xmlns:a="http://schemas.openxmlformats.org/drawingml/2006/main" xmlns:r="http://schemas.openxmlformats.org/officeDocument/2006/relationships" xmlns:p="http://schemas.openxmlformats.org/presentationml/2006/main">
  <p:tag name="TIMING" val="|0.2"/>
</p:tagLst>
</file>

<file path=ppt/tags/tag2.xml><?xml version="1.0" encoding="utf-8"?>
<p:tagLst xmlns:a="http://schemas.openxmlformats.org/drawingml/2006/main" xmlns:r="http://schemas.openxmlformats.org/officeDocument/2006/relationships" xmlns:p="http://schemas.openxmlformats.org/presentationml/2006/main">
  <p:tag name="TIMING" val="|2.3"/>
</p:tagLst>
</file>

<file path=ppt/tags/tag3.xml><?xml version="1.0" encoding="utf-8"?>
<p:tagLst xmlns:a="http://schemas.openxmlformats.org/drawingml/2006/main" xmlns:r="http://schemas.openxmlformats.org/officeDocument/2006/relationships" xmlns:p="http://schemas.openxmlformats.org/presentationml/2006/main">
  <p:tag name="TIMING" val="|3.7"/>
</p:tagLst>
</file>

<file path=ppt/tags/tag4.xml><?xml version="1.0" encoding="utf-8"?>
<p:tagLst xmlns:a="http://schemas.openxmlformats.org/drawingml/2006/main" xmlns:r="http://schemas.openxmlformats.org/officeDocument/2006/relationships" xmlns:p="http://schemas.openxmlformats.org/presentationml/2006/main">
  <p:tag name="TIMING" val="|2.1"/>
</p:tagLst>
</file>

<file path=ppt/tags/tag5.xml><?xml version="1.0" encoding="utf-8"?>
<p:tagLst xmlns:a="http://schemas.openxmlformats.org/drawingml/2006/main" xmlns:r="http://schemas.openxmlformats.org/officeDocument/2006/relationships" xmlns:p="http://schemas.openxmlformats.org/presentationml/2006/main">
  <p:tag name="TIMING" val="|0.4"/>
</p:tagLst>
</file>

<file path=ppt/tags/tag6.xml><?xml version="1.0" encoding="utf-8"?>
<p:tagLst xmlns:a="http://schemas.openxmlformats.org/drawingml/2006/main" xmlns:r="http://schemas.openxmlformats.org/officeDocument/2006/relationships" xmlns:p="http://schemas.openxmlformats.org/presentationml/2006/main">
  <p:tag name="TIMING" val="|0.9"/>
</p:tagLst>
</file>

<file path=ppt/tags/tag7.xml><?xml version="1.0" encoding="utf-8"?>
<p:tagLst xmlns:a="http://schemas.openxmlformats.org/drawingml/2006/main" xmlns:r="http://schemas.openxmlformats.org/officeDocument/2006/relationships" xmlns:p="http://schemas.openxmlformats.org/presentationml/2006/main">
  <p:tag name="TIMING" val="|0.6"/>
</p:tagLst>
</file>

<file path=ppt/tags/tag8.xml><?xml version="1.0" encoding="utf-8"?>
<p:tagLst xmlns:a="http://schemas.openxmlformats.org/drawingml/2006/main" xmlns:r="http://schemas.openxmlformats.org/officeDocument/2006/relationships" xmlns:p="http://schemas.openxmlformats.org/presentationml/2006/main">
  <p:tag name="TIMING" val="|1.3"/>
</p:tagLst>
</file>

<file path=ppt/tags/tag9.xml><?xml version="1.0" encoding="utf-8"?>
<p:tagLst xmlns:a="http://schemas.openxmlformats.org/drawingml/2006/main" xmlns:r="http://schemas.openxmlformats.org/officeDocument/2006/relationships" xmlns:p="http://schemas.openxmlformats.org/presentationml/2006/main">
  <p:tag name="TIMING" val="|0.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腦力激盪簡報">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188_TF03460637.potx" id="{92B23FB3-097E-4224-B32B-2163A87D04FF}" vid="{E462AC03-3B71-4A9D-A494-FA1F0F6632F0}"/>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3357</TotalTime>
  <Words>3628</Words>
  <Application>Microsoft Office PowerPoint</Application>
  <PresentationFormat>寬螢幕</PresentationFormat>
  <Paragraphs>225</Paragraphs>
  <Slides>20</Slides>
  <Notes>20</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20</vt:i4>
      </vt:variant>
    </vt:vector>
  </HeadingPairs>
  <TitlesOfParts>
    <vt:vector size="32" baseType="lpstr">
      <vt:lpstr>맑은 고딕</vt:lpstr>
      <vt:lpstr>Roboto</vt:lpstr>
      <vt:lpstr>細明體</vt:lpstr>
      <vt:lpstr>微軟正黑體</vt:lpstr>
      <vt:lpstr>新細明體</vt:lpstr>
      <vt:lpstr>標楷體</vt:lpstr>
      <vt:lpstr>Arial</vt:lpstr>
      <vt:lpstr>Palatino Linotype</vt:lpstr>
      <vt:lpstr>Times New Roman</vt:lpstr>
      <vt:lpstr>Wingdings</vt:lpstr>
      <vt:lpstr>Wingdings 2</vt:lpstr>
      <vt:lpstr>腦力激盪簡報</vt:lpstr>
      <vt:lpstr>Asian Criminological Society (ACS) Conference 2020</vt:lpstr>
      <vt:lpstr>Thanks</vt:lpstr>
      <vt:lpstr>Authors(3)</vt:lpstr>
      <vt:lpstr>Presenter --  (Self-introduction)</vt:lpstr>
      <vt:lpstr>   OUTLINE</vt:lpstr>
      <vt:lpstr>Introduction</vt:lpstr>
      <vt:lpstr>一、Introduction-1</vt:lpstr>
      <vt:lpstr>一、Introduction-2</vt:lpstr>
      <vt:lpstr>二、The current situation of drug use   among           juveniles in Taiwan</vt:lpstr>
      <vt:lpstr>二、The current situation of drug use   among             juveniles in Taiwan-1</vt:lpstr>
      <vt:lpstr>二、The current situation of drug use   among             juveniles in Taiwan-2</vt:lpstr>
      <vt:lpstr> Drug Abuse Statistics for Students in Taiwan                                                                               (100-109年)</vt:lpstr>
      <vt:lpstr>三、The dilemmas of the prevention and control                mechanism of juvenile drug crimes in Taiwan</vt:lpstr>
      <vt:lpstr>三、The dilemmas of the prevention and control                mechanism of juvenile drug crimes in Taiwan-1</vt:lpstr>
      <vt:lpstr>三、The dilemma of the prevention and control                mechanism of juvenile drug crimes in Taiwan-2</vt:lpstr>
      <vt:lpstr>四、Conclusion</vt:lpstr>
      <vt:lpstr>四、Conclusion-1</vt:lpstr>
      <vt:lpstr>四、Conclusion-2</vt:lpstr>
      <vt:lpstr>四、Conclusion-3</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on the Current Situations, Dilemmas, and Response for Juvenile Drug Crime Prevention and Control Mechanism in Taiwan</dc:title>
  <dc:creator>USER</dc:creator>
  <cp:lastModifiedBy>user</cp:lastModifiedBy>
  <cp:revision>239</cp:revision>
  <cp:lastPrinted>2020-12-01T01:11:02Z</cp:lastPrinted>
  <dcterms:created xsi:type="dcterms:W3CDTF">2020-11-28T09:47:31Z</dcterms:created>
  <dcterms:modified xsi:type="dcterms:W3CDTF">2021-06-22T14:32:53Z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